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4" r:id="rId2"/>
  </p:sldMasterIdLst>
  <p:notesMasterIdLst>
    <p:notesMasterId r:id="rId41"/>
  </p:notesMasterIdLst>
  <p:sldIdLst>
    <p:sldId id="265" r:id="rId3"/>
    <p:sldId id="257" r:id="rId4"/>
    <p:sldId id="324" r:id="rId5"/>
    <p:sldId id="322" r:id="rId6"/>
    <p:sldId id="323" r:id="rId7"/>
    <p:sldId id="261" r:id="rId8"/>
    <p:sldId id="262" r:id="rId9"/>
    <p:sldId id="263" r:id="rId10"/>
    <p:sldId id="326" r:id="rId11"/>
    <p:sldId id="266" r:id="rId12"/>
    <p:sldId id="327" r:id="rId13"/>
    <p:sldId id="328" r:id="rId14"/>
    <p:sldId id="291" r:id="rId15"/>
    <p:sldId id="267" r:id="rId16"/>
    <p:sldId id="330" r:id="rId17"/>
    <p:sldId id="272" r:id="rId18"/>
    <p:sldId id="339" r:id="rId19"/>
    <p:sldId id="340" r:id="rId20"/>
    <p:sldId id="334" r:id="rId21"/>
    <p:sldId id="335" r:id="rId22"/>
    <p:sldId id="276" r:id="rId23"/>
    <p:sldId id="331" r:id="rId24"/>
    <p:sldId id="336" r:id="rId25"/>
    <p:sldId id="337" r:id="rId26"/>
    <p:sldId id="338" r:id="rId27"/>
    <p:sldId id="332" r:id="rId28"/>
    <p:sldId id="333" r:id="rId29"/>
    <p:sldId id="310" r:id="rId30"/>
    <p:sldId id="313" r:id="rId31"/>
    <p:sldId id="315" r:id="rId32"/>
    <p:sldId id="316" r:id="rId33"/>
    <p:sldId id="317" r:id="rId34"/>
    <p:sldId id="325" r:id="rId35"/>
    <p:sldId id="341" r:id="rId36"/>
    <p:sldId id="342" r:id="rId37"/>
    <p:sldId id="343" r:id="rId38"/>
    <p:sldId id="344" r:id="rId39"/>
    <p:sldId id="346" r:id="rId40"/>
  </p:sldIdLst>
  <p:sldSz cx="13436600" cy="7562850"/>
  <p:notesSz cx="13436600" cy="7562850"/>
  <p:defaultTextStyle>
    <a:defPPr>
      <a:defRPr lang="ru-RU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7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53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73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29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49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06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56" userDrawn="1">
          <p15:clr>
            <a:srgbClr val="A4A3A4"/>
          </p15:clr>
        </p15:guide>
        <p15:guide id="2" pos="217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4" d="100"/>
          <a:sy n="144" d="100"/>
        </p:scale>
        <p:origin x="-332" y="-68"/>
      </p:cViewPr>
      <p:guideLst>
        <p:guide orient="horz" pos="2856"/>
        <p:guide pos="2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822950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7610475" y="0"/>
            <a:ext cx="5822950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E5C50-1034-4FCB-B063-B5D862680B63}" type="datetimeFigureOut">
              <a:rPr lang="ru-RU" smtClean="0"/>
              <a:pPr/>
              <a:t>16.09.2025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98938" y="566738"/>
            <a:ext cx="5038725" cy="2836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343025" y="3592513"/>
            <a:ext cx="10750550" cy="340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5822950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7610475" y="7183438"/>
            <a:ext cx="5822950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8BD16E-B260-4FAD-A805-60280153D0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BD16E-B260-4FAD-A805-60280153D04F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8221" y="2344488"/>
            <a:ext cx="11426508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6448" y="4235202"/>
            <a:ext cx="941006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71119" y="301533"/>
            <a:ext cx="12091415" cy="126187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2"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71119" y="301526"/>
            <a:ext cx="12091415" cy="585274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7700" b="0" strike="noStrike" spc="-2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71119" y="301533"/>
            <a:ext cx="12091415" cy="126187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2">
              <a:latin typeface="Calibri" panose="020F0502020204030204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71116" y="1769071"/>
            <a:ext cx="5900589" cy="209151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400" b="0" strike="noStrike" spc="-2">
              <a:latin typeface="Calibri" panose="020F0502020204030204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868042" y="1769072"/>
            <a:ext cx="5900589" cy="438520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400" b="0" strike="noStrike" spc="-2">
              <a:latin typeface="Calibri" panose="020F0502020204030204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71116" y="4060148"/>
            <a:ext cx="5900589" cy="209151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400" b="0" strike="noStrike" spc="-2"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71119" y="301533"/>
            <a:ext cx="12091415" cy="126187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2">
              <a:latin typeface="Calibri" panose="020F0502020204030204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71116" y="1769072"/>
            <a:ext cx="5900589" cy="438520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400" b="0" strike="noStrike" spc="-2">
              <a:latin typeface="Calibri" panose="020F0502020204030204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868042" y="1769071"/>
            <a:ext cx="5900589" cy="209151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400" b="0" strike="noStrike" spc="-2">
              <a:latin typeface="Calibri" panose="020F0502020204030204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868042" y="4060148"/>
            <a:ext cx="5900589" cy="209151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400" b="0" strike="noStrike" spc="-2"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71119" y="301533"/>
            <a:ext cx="12091415" cy="126187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2">
              <a:latin typeface="Calibri" panose="020F0502020204030204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71116" y="1769071"/>
            <a:ext cx="5900589" cy="209151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400" b="0" strike="noStrike" spc="-2">
              <a:latin typeface="Calibri" panose="020F0502020204030204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868042" y="1769071"/>
            <a:ext cx="5900589" cy="209151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400" b="0" strike="noStrike" spc="-2">
              <a:latin typeface="Calibri" panose="020F0502020204030204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71119" y="4060148"/>
            <a:ext cx="12091415" cy="209151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400" b="0" strike="noStrike" spc="-2"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71119" y="301533"/>
            <a:ext cx="12091415" cy="126187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2">
              <a:latin typeface="Calibri" panose="020F0502020204030204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71119" y="1769071"/>
            <a:ext cx="12091415" cy="209151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400" b="0" strike="noStrike" spc="-2">
              <a:latin typeface="Calibri" panose="020F0502020204030204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71119" y="4060148"/>
            <a:ext cx="12091415" cy="209151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400" b="0" strike="noStrike" spc="-2"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71119" y="301533"/>
            <a:ext cx="12091415" cy="126187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2">
              <a:latin typeface="Calibri" panose="020F0502020204030204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71116" y="1769071"/>
            <a:ext cx="5900589" cy="209151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400" b="0" strike="noStrike" spc="-2">
              <a:latin typeface="Calibri" panose="020F0502020204030204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868042" y="1769071"/>
            <a:ext cx="5900589" cy="209151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400" b="0" strike="noStrike" spc="-2">
              <a:latin typeface="Calibri" panose="020F0502020204030204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71116" y="4060148"/>
            <a:ext cx="5900589" cy="209151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400" b="0" strike="noStrike" spc="-2">
              <a:latin typeface="Calibri" panose="020F0502020204030204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6868042" y="4060148"/>
            <a:ext cx="5900589" cy="209151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400" b="0" strike="noStrike" spc="-2"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71119" y="301533"/>
            <a:ext cx="12091415" cy="126187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2">
              <a:latin typeface="Calibri" panose="020F0502020204030204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71116" y="1769071"/>
            <a:ext cx="3892472" cy="2091512"/>
          </a:xfrm>
          <a:prstGeom prst="rect">
            <a:avLst/>
          </a:prstGeom>
        </p:spPr>
        <p:txBody>
          <a:bodyPr lIns="0" tIns="0" rIns="0" bIns="0">
            <a:normAutofit fontScale="64000"/>
          </a:bodyPr>
          <a:lstStyle/>
          <a:p>
            <a:endParaRPr lang="ru-RU" sz="4400" b="0" strike="noStrike" spc="-2">
              <a:latin typeface="Calibri" panose="020F0502020204030204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758821" y="1769071"/>
            <a:ext cx="3892472" cy="2091512"/>
          </a:xfrm>
          <a:prstGeom prst="rect">
            <a:avLst/>
          </a:prstGeom>
        </p:spPr>
        <p:txBody>
          <a:bodyPr lIns="0" tIns="0" rIns="0" bIns="0">
            <a:normAutofit fontScale="64000"/>
          </a:bodyPr>
          <a:lstStyle/>
          <a:p>
            <a:endParaRPr lang="ru-RU" sz="4400" b="0" strike="noStrike" spc="-2">
              <a:latin typeface="Calibri" panose="020F0502020204030204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8847398" y="1769071"/>
            <a:ext cx="3892472" cy="2091512"/>
          </a:xfrm>
          <a:prstGeom prst="rect">
            <a:avLst/>
          </a:prstGeom>
        </p:spPr>
        <p:txBody>
          <a:bodyPr lIns="0" tIns="0" rIns="0" bIns="0">
            <a:normAutofit fontScale="64000"/>
          </a:bodyPr>
          <a:lstStyle/>
          <a:p>
            <a:endParaRPr lang="ru-RU" sz="4400" b="0" strike="noStrike" spc="-2">
              <a:latin typeface="Calibri" panose="020F0502020204030204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71116" y="4060148"/>
            <a:ext cx="3892472" cy="2091512"/>
          </a:xfrm>
          <a:prstGeom prst="rect">
            <a:avLst/>
          </a:prstGeom>
        </p:spPr>
        <p:txBody>
          <a:bodyPr lIns="0" tIns="0" rIns="0" bIns="0">
            <a:normAutofit fontScale="64000"/>
          </a:bodyPr>
          <a:lstStyle/>
          <a:p>
            <a:endParaRPr lang="ru-RU" sz="4400" b="0" strike="noStrike" spc="-2">
              <a:latin typeface="Calibri" panose="020F0502020204030204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4758821" y="4060148"/>
            <a:ext cx="3892472" cy="2091512"/>
          </a:xfrm>
          <a:prstGeom prst="rect">
            <a:avLst/>
          </a:prstGeom>
        </p:spPr>
        <p:txBody>
          <a:bodyPr lIns="0" tIns="0" rIns="0" bIns="0">
            <a:normAutofit fontScale="64000"/>
          </a:bodyPr>
          <a:lstStyle/>
          <a:p>
            <a:endParaRPr lang="ru-RU" sz="4400" b="0" strike="noStrike" spc="-2">
              <a:latin typeface="Calibri" panose="020F0502020204030204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8847398" y="4060148"/>
            <a:ext cx="3892472" cy="2091512"/>
          </a:xfrm>
          <a:prstGeom prst="rect">
            <a:avLst/>
          </a:prstGeom>
        </p:spPr>
        <p:txBody>
          <a:bodyPr lIns="0" tIns="0" rIns="0" bIns="0">
            <a:normAutofit fontScale="64000"/>
          </a:bodyPr>
          <a:lstStyle/>
          <a:p>
            <a:endParaRPr lang="ru-RU" sz="4400" b="0" strike="noStrike" spc="-2"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923768" y="402657"/>
            <a:ext cx="11589068" cy="1461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1193" tIns="110564" rIns="221193" bIns="110564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923768" y="2013261"/>
            <a:ext cx="11589068" cy="4798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1193" tIns="110564" rIns="221193" bIns="110564" anchor="t" anchorCtr="0">
            <a:noAutofit/>
          </a:bodyPr>
          <a:lstStyle>
            <a:lvl1pPr marL="503555" lvl="0" indent="-377825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007110" lvl="1" indent="-377825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510665" lvl="2" indent="-377825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014220" lvl="3" indent="-377825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517775" lvl="4" indent="-377825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021330" lvl="5" indent="-377825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524885" lvl="6" indent="-377825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028440" lvl="7" indent="-377825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531360" lvl="8" indent="-377825" algn="l" rtl="0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dt" idx="10"/>
          </p:nvPr>
        </p:nvSpPr>
        <p:spPr>
          <a:xfrm>
            <a:off x="923769" y="7009651"/>
            <a:ext cx="3023236" cy="402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1193" tIns="110564" rIns="221193" bIns="110564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0;p15"/>
          <p:cNvSpPr txBox="1">
            <a:spLocks noGrp="1"/>
          </p:cNvSpPr>
          <p:nvPr>
            <p:ph type="ftr" idx="11"/>
          </p:nvPr>
        </p:nvSpPr>
        <p:spPr>
          <a:xfrm>
            <a:off x="4450879" y="7009651"/>
            <a:ext cx="4534853" cy="402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1193" tIns="110564" rIns="221193" bIns="110564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101" name="Google Shape;101;p15"/>
          <p:cNvSpPr txBox="1">
            <a:spLocks noGrp="1"/>
          </p:cNvSpPr>
          <p:nvPr>
            <p:ph type="sldNum" idx="12"/>
          </p:nvPr>
        </p:nvSpPr>
        <p:spPr>
          <a:xfrm>
            <a:off x="9489599" y="7009651"/>
            <a:ext cx="3023236" cy="402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1193" tIns="110564" rIns="221193" bIns="110564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6601" y="1032765"/>
            <a:ext cx="12249759" cy="305468"/>
          </a:xfrm>
        </p:spPr>
        <p:txBody>
          <a:bodyPr lIns="0" tIns="0" rIns="0" bIns="0"/>
          <a:lstStyle>
            <a:lvl1pPr>
              <a:defRPr sz="2000" b="1" i="0">
                <a:solidFill>
                  <a:srgbClr val="001F5F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6601" y="1032765"/>
            <a:ext cx="12249759" cy="305468"/>
          </a:xfrm>
        </p:spPr>
        <p:txBody>
          <a:bodyPr lIns="0" tIns="0" rIns="0" bIns="0"/>
          <a:lstStyle>
            <a:lvl1pPr>
              <a:defRPr sz="2000" b="1" i="0">
                <a:solidFill>
                  <a:srgbClr val="001F5F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2147" y="1739463"/>
            <a:ext cx="584768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3121" y="1739463"/>
            <a:ext cx="584768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790" y="118879"/>
            <a:ext cx="1641347" cy="25755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2238" y="455676"/>
            <a:ext cx="1033251" cy="27584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48611" y="394722"/>
            <a:ext cx="11472672" cy="694639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6601" y="1032765"/>
            <a:ext cx="12249759" cy="305468"/>
          </a:xfrm>
        </p:spPr>
        <p:txBody>
          <a:bodyPr lIns="0" tIns="0" rIns="0" bIns="0"/>
          <a:lstStyle>
            <a:lvl1pPr>
              <a:defRPr sz="2000" b="1" i="0">
                <a:solidFill>
                  <a:srgbClr val="001F5F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71119" y="301533"/>
            <a:ext cx="12091415" cy="126187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2">
              <a:latin typeface="Calibri" panose="020F0502020204030204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71119" y="1769072"/>
            <a:ext cx="12091415" cy="438520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7700" b="0" strike="noStrike" spc="-2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71119" y="301533"/>
            <a:ext cx="12091415" cy="126187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2">
              <a:latin typeface="Calibri" panose="020F0502020204030204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71119" y="1769072"/>
            <a:ext cx="12091415" cy="438520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400" b="0" strike="noStrike" spc="-2"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71119" y="301533"/>
            <a:ext cx="12091415" cy="126187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2">
              <a:latin typeface="Calibri" panose="020F0502020204030204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71116" y="1769072"/>
            <a:ext cx="5900589" cy="438520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400" b="0" strike="noStrike" spc="-2">
              <a:latin typeface="Calibri" panose="020F0502020204030204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868042" y="1769072"/>
            <a:ext cx="5900589" cy="438520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4400" b="0" strike="noStrike" spc="-2">
              <a:latin typeface="Calibri" panose="020F0502020204030204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6790" y="118879"/>
            <a:ext cx="1641347" cy="25755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2238" y="455676"/>
            <a:ext cx="1033251" cy="27584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6601" y="1032771"/>
            <a:ext cx="1224975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1F5F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3630" y="2025175"/>
            <a:ext cx="119156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70603" y="7033455"/>
            <a:ext cx="43017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2148" y="7033455"/>
            <a:ext cx="309187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8924" y="7033455"/>
            <a:ext cx="309187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3765">
        <a:defRPr>
          <a:latin typeface="+mn-lt"/>
          <a:ea typeface="+mn-ea"/>
          <a:cs typeface="+mn-cs"/>
        </a:defRPr>
      </a:lvl3pPr>
      <a:lvl4pPr marL="1370965">
        <a:defRPr>
          <a:latin typeface="+mn-lt"/>
          <a:ea typeface="+mn-ea"/>
          <a:cs typeface="+mn-cs"/>
        </a:defRPr>
      </a:lvl4pPr>
      <a:lvl5pPr marL="1827530">
        <a:defRPr>
          <a:latin typeface="+mn-lt"/>
          <a:ea typeface="+mn-ea"/>
          <a:cs typeface="+mn-cs"/>
        </a:defRPr>
      </a:lvl5pPr>
      <a:lvl6pPr marL="2284730">
        <a:defRPr>
          <a:latin typeface="+mn-lt"/>
          <a:ea typeface="+mn-ea"/>
          <a:cs typeface="+mn-cs"/>
        </a:defRPr>
      </a:lvl6pPr>
      <a:lvl7pPr marL="2741295">
        <a:defRPr>
          <a:latin typeface="+mn-lt"/>
          <a:ea typeface="+mn-ea"/>
          <a:cs typeface="+mn-cs"/>
        </a:defRPr>
      </a:lvl7pPr>
      <a:lvl8pPr marL="3198495">
        <a:defRPr>
          <a:latin typeface="+mn-lt"/>
          <a:ea typeface="+mn-ea"/>
          <a:cs typeface="+mn-cs"/>
        </a:defRPr>
      </a:lvl8pPr>
      <a:lvl9pPr marL="365506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3765">
        <a:defRPr>
          <a:latin typeface="+mn-lt"/>
          <a:ea typeface="+mn-ea"/>
          <a:cs typeface="+mn-cs"/>
        </a:defRPr>
      </a:lvl3pPr>
      <a:lvl4pPr marL="1370965">
        <a:defRPr>
          <a:latin typeface="+mn-lt"/>
          <a:ea typeface="+mn-ea"/>
          <a:cs typeface="+mn-cs"/>
        </a:defRPr>
      </a:lvl4pPr>
      <a:lvl5pPr marL="1827530">
        <a:defRPr>
          <a:latin typeface="+mn-lt"/>
          <a:ea typeface="+mn-ea"/>
          <a:cs typeface="+mn-cs"/>
        </a:defRPr>
      </a:lvl5pPr>
      <a:lvl6pPr marL="2284730">
        <a:defRPr>
          <a:latin typeface="+mn-lt"/>
          <a:ea typeface="+mn-ea"/>
          <a:cs typeface="+mn-cs"/>
        </a:defRPr>
      </a:lvl6pPr>
      <a:lvl7pPr marL="2741295">
        <a:defRPr>
          <a:latin typeface="+mn-lt"/>
          <a:ea typeface="+mn-ea"/>
          <a:cs typeface="+mn-cs"/>
        </a:defRPr>
      </a:lvl7pPr>
      <a:lvl8pPr marL="3198495">
        <a:defRPr>
          <a:latin typeface="+mn-lt"/>
          <a:ea typeface="+mn-ea"/>
          <a:cs typeface="+mn-cs"/>
        </a:defRPr>
      </a:lvl8pPr>
      <a:lvl9pPr marL="365506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g object 1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13429288" cy="7554716"/>
          </a:xfrm>
          <a:prstGeom prst="rect">
            <a:avLst/>
          </a:prstGeom>
          <a:ln>
            <a:noFill/>
          </a:ln>
        </p:spPr>
      </p:pic>
      <p:sp>
        <p:nvSpPr>
          <p:cNvPr id="7" name="PlaceHolder 1"/>
          <p:cNvSpPr>
            <a:spLocks noGrp="1"/>
          </p:cNvSpPr>
          <p:nvPr>
            <p:ph type="ftr"/>
          </p:nvPr>
        </p:nvSpPr>
        <p:spPr>
          <a:xfrm>
            <a:off x="4568817" y="7033581"/>
            <a:ext cx="4298628" cy="37734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2212340"/>
            <a:endParaRPr lang="ru-RU" sz="5800" spc="-2">
              <a:solidFill>
                <a:prstClr val="black"/>
              </a:solidFill>
              <a:latin typeface="Times New Roman" panose="02020603050405020304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dt"/>
          </p:nvPr>
        </p:nvSpPr>
        <p:spPr>
          <a:xfrm>
            <a:off x="671995" y="7033581"/>
            <a:ext cx="3089747" cy="37734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2212340"/>
            <a:endParaRPr lang="ru-RU" sz="5800" spc="-2">
              <a:solidFill>
                <a:prstClr val="black"/>
              </a:solidFill>
              <a:latin typeface="Times New Roman" panose="02020603050405020304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sldNum"/>
          </p:nvPr>
        </p:nvSpPr>
        <p:spPr>
          <a:xfrm>
            <a:off x="9674533" y="7033581"/>
            <a:ext cx="3089747" cy="37734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 defTabSz="2212340"/>
            <a:fld id="{D80FE4AD-86F6-4376-A1F1-296C0899313E}" type="slidenum">
              <a:rPr lang="ru-RU" sz="3400" spc="-2" smtClean="0">
                <a:solidFill>
                  <a:srgbClr val="B2B2B2"/>
                </a:solidFill>
                <a:latin typeface="Times New Roman" panose="02020603050405020304"/>
              </a:rPr>
              <a:pPr algn="r" defTabSz="2212340"/>
              <a:t>‹#›</a:t>
            </a:fld>
            <a:endParaRPr lang="ru-RU" sz="3400" spc="-2">
              <a:solidFill>
                <a:prstClr val="black"/>
              </a:solidFill>
              <a:latin typeface="Times New Roman" panose="02020603050405020304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title"/>
          </p:nvPr>
        </p:nvSpPr>
        <p:spPr>
          <a:xfrm>
            <a:off x="671119" y="301533"/>
            <a:ext cx="12091415" cy="126187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2">
                <a:latin typeface="Calibri" panose="020F0502020204030204"/>
              </a:rPr>
              <a:t>Для правки текста заглавия щёлкните мышью</a:t>
            </a: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671119" y="1769072"/>
            <a:ext cx="12091415" cy="4385204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4400" b="0" strike="noStrike" spc="-2">
                <a:latin typeface="Calibri" panose="020F0502020204030204"/>
              </a:rPr>
              <a:t>Для правки структуры щёлкните мышью</a:t>
            </a:r>
          </a:p>
          <a:p>
            <a:pPr marL="2090420" lvl="1" indent="-783590">
              <a:spcBef>
                <a:spcPts val="274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4400" b="0" strike="noStrike" spc="-2">
                <a:latin typeface="Calibri" panose="020F0502020204030204"/>
              </a:rPr>
              <a:t>Второй уровень структуры</a:t>
            </a:r>
          </a:p>
          <a:p>
            <a:pPr marL="3135630" lvl="2" indent="-696595">
              <a:spcBef>
                <a:spcPts val="206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4400" b="0" strike="noStrike" spc="-2">
                <a:latin typeface="Calibri" panose="020F0502020204030204"/>
              </a:rPr>
              <a:t>Третий уровень структуры</a:t>
            </a:r>
          </a:p>
          <a:p>
            <a:pPr marL="4180840" lvl="3" indent="-522605">
              <a:spcBef>
                <a:spcPts val="1370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4400" b="0" strike="noStrike" spc="-2">
                <a:latin typeface="Calibri" panose="020F0502020204030204"/>
              </a:rPr>
              <a:t>Четвёртый уровень структуры</a:t>
            </a:r>
          </a:p>
          <a:p>
            <a:pPr marL="5226050" lvl="4" indent="-522605">
              <a:spcBef>
                <a:spcPts val="6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4900" b="0" strike="noStrike" spc="-2">
                <a:latin typeface="Calibri" panose="020F0502020204030204"/>
              </a:rPr>
              <a:t>Пятый уровень структуры</a:t>
            </a:r>
          </a:p>
          <a:p>
            <a:pPr marL="6271260" lvl="5" indent="-522605">
              <a:spcBef>
                <a:spcPts val="6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4900" b="0" strike="noStrike" spc="-2">
                <a:latin typeface="Calibri" panose="020F0502020204030204"/>
              </a:rPr>
              <a:t>Шестой уровень структуры</a:t>
            </a:r>
          </a:p>
          <a:p>
            <a:pPr marL="7316470" lvl="6" indent="-522605">
              <a:spcBef>
                <a:spcPts val="6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4900" b="0" strike="noStrike" spc="-2">
                <a:latin typeface="Calibri" panose="020F0502020204030204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</p:sldLayoutIdLst>
  <p:txStyles>
    <p:titleStyle>
      <a:lvl1pPr algn="l" defTabSz="2212340" rtl="0" eaLnBrk="1" latinLnBrk="0" hangingPunct="1">
        <a:lnSpc>
          <a:spcPct val="90000"/>
        </a:lnSpc>
        <a:spcBef>
          <a:spcPct val="0"/>
        </a:spcBef>
        <a:buNone/>
        <a:defRPr sz="10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6250" indent="-356870" algn="l" defTabSz="2212340" rtl="0" eaLnBrk="1" latinLnBrk="0" hangingPunct="1">
        <a:lnSpc>
          <a:spcPct val="90000"/>
        </a:lnSpc>
        <a:spcBef>
          <a:spcPts val="1560"/>
        </a:spcBef>
        <a:buClr>
          <a:srgbClr val="000000"/>
        </a:buClr>
        <a:buSzPct val="45000"/>
        <a:buFont typeface="Wingdings" panose="05000000000000000000" pitchFamily="2" charset="2"/>
        <a:buChar char=""/>
        <a:defRPr sz="6800" kern="1200">
          <a:solidFill>
            <a:schemeClr val="tx1"/>
          </a:solidFill>
          <a:latin typeface="+mn-lt"/>
          <a:ea typeface="+mn-ea"/>
          <a:cs typeface="+mn-cs"/>
        </a:defRPr>
      </a:lvl1pPr>
      <a:lvl2pPr marL="1659255" indent="-553085" algn="l" defTabSz="2212340" rtl="0" eaLnBrk="1" latinLnBrk="0" hangingPunct="1">
        <a:lnSpc>
          <a:spcPct val="90000"/>
        </a:lnSpc>
        <a:spcBef>
          <a:spcPts val="1210"/>
        </a:spcBef>
        <a:buFont typeface="Arial" panose="020B0604020202020204" pitchFamily="34" charset="0"/>
        <a:buChar char="•"/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765425" indent="-553085" algn="l" defTabSz="2212340" rtl="0" eaLnBrk="1" latinLnBrk="0" hangingPunct="1">
        <a:lnSpc>
          <a:spcPct val="90000"/>
        </a:lnSpc>
        <a:spcBef>
          <a:spcPts val="1210"/>
        </a:spcBef>
        <a:buFont typeface="Arial" panose="020B0604020202020204" pitchFamily="34" charset="0"/>
        <a:buChar char="•"/>
        <a:defRPr sz="4900" kern="1200">
          <a:solidFill>
            <a:schemeClr val="tx1"/>
          </a:solidFill>
          <a:latin typeface="+mn-lt"/>
          <a:ea typeface="+mn-ea"/>
          <a:cs typeface="+mn-cs"/>
        </a:defRPr>
      </a:lvl3pPr>
      <a:lvl4pPr marL="3871595" indent="-553085" algn="l" defTabSz="2212340" rtl="0" eaLnBrk="1" latinLnBrk="0" hangingPunct="1">
        <a:lnSpc>
          <a:spcPct val="90000"/>
        </a:lnSpc>
        <a:spcBef>
          <a:spcPts val="121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4pPr>
      <a:lvl5pPr marL="4977765" indent="-553085" algn="l" defTabSz="2212340" rtl="0" eaLnBrk="1" latinLnBrk="0" hangingPunct="1">
        <a:lnSpc>
          <a:spcPct val="90000"/>
        </a:lnSpc>
        <a:spcBef>
          <a:spcPts val="121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5pPr>
      <a:lvl6pPr marL="6083935" indent="-553085" algn="l" defTabSz="2212340" rtl="0" eaLnBrk="1" latinLnBrk="0" hangingPunct="1">
        <a:lnSpc>
          <a:spcPct val="90000"/>
        </a:lnSpc>
        <a:spcBef>
          <a:spcPts val="121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6pPr>
      <a:lvl7pPr marL="7190105" indent="-553085" algn="l" defTabSz="2212340" rtl="0" eaLnBrk="1" latinLnBrk="0" hangingPunct="1">
        <a:lnSpc>
          <a:spcPct val="90000"/>
        </a:lnSpc>
        <a:spcBef>
          <a:spcPts val="121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7pPr>
      <a:lvl8pPr marL="8296275" indent="-553085" algn="l" defTabSz="2212340" rtl="0" eaLnBrk="1" latinLnBrk="0" hangingPunct="1">
        <a:lnSpc>
          <a:spcPct val="90000"/>
        </a:lnSpc>
        <a:spcBef>
          <a:spcPts val="121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8pPr>
      <a:lvl9pPr marL="9402445" indent="-553085" algn="l" defTabSz="2212340" rtl="0" eaLnBrk="1" latinLnBrk="0" hangingPunct="1">
        <a:lnSpc>
          <a:spcPct val="90000"/>
        </a:lnSpc>
        <a:spcBef>
          <a:spcPts val="121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212340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1106170" algn="l" defTabSz="2212340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2212340" algn="l" defTabSz="2212340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318510" algn="l" defTabSz="2212340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4pPr>
      <a:lvl5pPr marL="4424680" algn="l" defTabSz="2212340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5pPr>
      <a:lvl6pPr marL="5530850" algn="l" defTabSz="2212340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6pPr>
      <a:lvl7pPr marL="6637020" algn="l" defTabSz="2212340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7pPr>
      <a:lvl8pPr marL="7743190" algn="l" defTabSz="2212340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8pPr>
      <a:lvl9pPr marL="8849360" algn="l" defTabSz="2212340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ochisirius.ru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ochisirius.r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olymp@sochisirius.ru" TargetMode="Externa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ochisirius.ru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www.sochisirius.ru/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vserosolimp.edsoo.ru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roup 4"/>
          <p:cNvGrpSpPr/>
          <p:nvPr/>
        </p:nvGrpSpPr>
        <p:grpSpPr>
          <a:xfrm>
            <a:off x="685960" y="487344"/>
            <a:ext cx="10518466" cy="1517830"/>
            <a:chOff x="1191017" y="104663"/>
            <a:chExt cx="3386963" cy="549000"/>
          </a:xfrm>
        </p:grpSpPr>
        <p:pic>
          <p:nvPicPr>
            <p:cNvPr id="130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1017" y="104663"/>
              <a:ext cx="550080" cy="549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1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97780" y="138503"/>
              <a:ext cx="880200" cy="48132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32" name="CustomShape 5"/>
          <p:cNvSpPr/>
          <p:nvPr/>
        </p:nvSpPr>
        <p:spPr>
          <a:xfrm>
            <a:off x="2679701" y="968203"/>
            <a:ext cx="4988452" cy="6953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27868" rIns="0" bIns="0">
            <a:spAutoFit/>
          </a:bodyPr>
          <a:lstStyle/>
          <a:p>
            <a:pPr marL="30480" defTabSz="2211705">
              <a:lnSpc>
                <a:spcPct val="106000"/>
              </a:lnSpc>
              <a:spcBef>
                <a:spcPts val="220"/>
              </a:spcBef>
            </a:pPr>
            <a:r>
              <a:rPr lang="ru-RU" sz="1700" b="1" spc="77" dirty="0">
                <a:solidFill>
                  <a:srgbClr val="FFFFFF"/>
                </a:solidFill>
                <a:latin typeface="Century Gothic" panose="020B0502020202020204"/>
              </a:rPr>
              <a:t>МИНИСТЕРСТВО </a:t>
            </a:r>
            <a:r>
              <a:rPr lang="ru-RU" sz="1700" spc="77" dirty="0">
                <a:solidFill>
                  <a:srgbClr val="FFFFFF"/>
                </a:solidFill>
                <a:latin typeface="Century Gothic" panose="020B0502020202020204"/>
              </a:rPr>
              <a:t> </a:t>
            </a:r>
            <a:r>
              <a:rPr lang="ru-RU" sz="1700" b="1" spc="77" dirty="0" smtClean="0">
                <a:solidFill>
                  <a:srgbClr val="FFFFFF"/>
                </a:solidFill>
                <a:latin typeface="Century Gothic" panose="020B0502020202020204"/>
              </a:rPr>
              <a:t>ПРОСВЕЩЕНИЯ</a:t>
            </a:r>
            <a:r>
              <a:rPr lang="ru-RU" sz="2400" b="1" spc="77" dirty="0" smtClean="0">
                <a:solidFill>
                  <a:srgbClr val="FFFFFF"/>
                </a:solidFill>
                <a:latin typeface="Century Gothic" panose="020B0502020202020204"/>
              </a:rPr>
              <a:t> </a:t>
            </a:r>
            <a:r>
              <a:rPr lang="ru-RU" sz="1700" b="1" spc="77" dirty="0">
                <a:solidFill>
                  <a:srgbClr val="FFFFFF"/>
                </a:solidFill>
                <a:latin typeface="Century Gothic" panose="020B0502020202020204"/>
              </a:rPr>
              <a:t>РЕСПУБЛИКИ</a:t>
            </a:r>
            <a:r>
              <a:rPr lang="ru-RU" sz="1700" b="1" spc="-194" dirty="0">
                <a:solidFill>
                  <a:srgbClr val="FFFFFF"/>
                </a:solidFill>
                <a:latin typeface="Century Gothic" panose="020B0502020202020204"/>
              </a:rPr>
              <a:t> </a:t>
            </a:r>
            <a:r>
              <a:rPr lang="ru-RU" sz="1700" b="1" spc="44" dirty="0">
                <a:solidFill>
                  <a:srgbClr val="FFFFFF"/>
                </a:solidFill>
                <a:latin typeface="Century Gothic" panose="020B0502020202020204"/>
              </a:rPr>
              <a:t>БАШКОРТОСТАН</a:t>
            </a:r>
            <a:endParaRPr lang="ru-RU" sz="1700" spc="-2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6063" y="2392748"/>
            <a:ext cx="12494140" cy="4285615"/>
          </a:xfrm>
          <a:prstGeom prst="rect">
            <a:avLst/>
          </a:prstGeom>
          <a:noFill/>
        </p:spPr>
        <p:txBody>
          <a:bodyPr wrap="square" lIns="221193" tIns="110596" rIns="221193" bIns="110596" rtlCol="0">
            <a:spAutoFit/>
          </a:bodyPr>
          <a:lstStyle/>
          <a:p>
            <a:pPr marL="30480" indent="1167765" algn="ctr" defTabSz="2211705">
              <a:lnSpc>
                <a:spcPct val="108000"/>
              </a:lnSpc>
              <a:spcBef>
                <a:spcPts val="240"/>
              </a:spcBef>
            </a:pPr>
            <a:r>
              <a:rPr lang="ru-RU" sz="2800" spc="-2" dirty="0">
                <a:solidFill>
                  <a:srgbClr val="FFFFFF"/>
                </a:solidFill>
                <a:latin typeface="Arial Black" panose="020B0A04020102020204"/>
              </a:rPr>
              <a:t>ОРГАНИЗАЦИЯ </a:t>
            </a:r>
          </a:p>
          <a:p>
            <a:pPr marL="30480" indent="1167765" algn="ctr" defTabSz="2211705">
              <a:lnSpc>
                <a:spcPct val="108000"/>
              </a:lnSpc>
              <a:spcBef>
                <a:spcPts val="240"/>
              </a:spcBef>
            </a:pPr>
            <a:r>
              <a:rPr lang="ru-RU" sz="2800" spc="-2" dirty="0">
                <a:solidFill>
                  <a:srgbClr val="FFFFFF"/>
                </a:solidFill>
                <a:latin typeface="Arial Black" panose="020B0A04020102020204"/>
              </a:rPr>
              <a:t>ШКОЛЬНОГО ЭТАПА  ВСЕРОССИЙСКОЙ ОЛИМПИАДЫ ШКОЛЬНИКОВ</a:t>
            </a:r>
          </a:p>
          <a:p>
            <a:pPr marL="30480" indent="1167765" algn="ctr" defTabSz="2211705">
              <a:lnSpc>
                <a:spcPct val="108000"/>
              </a:lnSpc>
              <a:spcBef>
                <a:spcPts val="240"/>
              </a:spcBef>
            </a:pPr>
            <a:r>
              <a:rPr lang="ru-RU" sz="2800" spc="-2" dirty="0">
                <a:solidFill>
                  <a:srgbClr val="FFFFFF"/>
                </a:solidFill>
                <a:latin typeface="Arial Black" panose="020B0A04020102020204"/>
              </a:rPr>
              <a:t>В 2025-2026 УЧЕБНОМ ГОДУ </a:t>
            </a:r>
          </a:p>
          <a:p>
            <a:pPr marL="30480" indent="1167765" algn="ctr" defTabSz="2211705">
              <a:lnSpc>
                <a:spcPct val="108000"/>
              </a:lnSpc>
              <a:spcBef>
                <a:spcPts val="240"/>
              </a:spcBef>
            </a:pPr>
            <a:r>
              <a:rPr lang="ru-RU" sz="2800" spc="-2" dirty="0">
                <a:solidFill>
                  <a:srgbClr val="FFFFFF"/>
                </a:solidFill>
                <a:latin typeface="Arial Black" panose="020B0A04020102020204"/>
              </a:rPr>
              <a:t>В РЕСПУБЛИКЕ БАШКОРТОСТАН</a:t>
            </a:r>
          </a:p>
          <a:p>
            <a:pPr marL="30480" indent="1167765" algn="ctr" defTabSz="2211705">
              <a:lnSpc>
                <a:spcPct val="108000"/>
              </a:lnSpc>
              <a:spcBef>
                <a:spcPts val="240"/>
              </a:spcBef>
            </a:pPr>
            <a:endParaRPr lang="ru-RU" spc="-2" dirty="0">
              <a:solidFill>
                <a:srgbClr val="FFFFFF"/>
              </a:solidFill>
              <a:latin typeface="Arial Black" panose="020B0A04020102020204"/>
            </a:endParaRPr>
          </a:p>
          <a:p>
            <a:pPr marL="30480" indent="1167765" algn="ctr" defTabSz="2211705">
              <a:lnSpc>
                <a:spcPct val="108000"/>
              </a:lnSpc>
              <a:spcBef>
                <a:spcPts val="240"/>
              </a:spcBef>
            </a:pPr>
            <a:endParaRPr lang="ru-RU" spc="-2" dirty="0">
              <a:solidFill>
                <a:srgbClr val="FFFFFF"/>
              </a:solidFill>
              <a:latin typeface="Arial Black" panose="020B0A04020102020204"/>
            </a:endParaRPr>
          </a:p>
          <a:p>
            <a:pPr marL="30480" indent="1167765" algn="ctr" defTabSz="2211705">
              <a:lnSpc>
                <a:spcPct val="108000"/>
              </a:lnSpc>
              <a:spcBef>
                <a:spcPts val="240"/>
              </a:spcBef>
            </a:pPr>
            <a:endParaRPr lang="ru-RU" spc="-2" dirty="0">
              <a:solidFill>
                <a:srgbClr val="FFFFFF"/>
              </a:solidFill>
              <a:latin typeface="Arial Black" panose="020B0A04020102020204"/>
            </a:endParaRPr>
          </a:p>
          <a:p>
            <a:pPr marL="30480" indent="1167765" algn="r" defTabSz="2211705">
              <a:lnSpc>
                <a:spcPct val="108000"/>
              </a:lnSpc>
              <a:spcBef>
                <a:spcPts val="240"/>
              </a:spcBef>
            </a:pPr>
            <a:r>
              <a:rPr lang="ru-RU" spc="-2" dirty="0">
                <a:solidFill>
                  <a:srgbClr val="FFFFFF"/>
                </a:solidFill>
                <a:latin typeface="Arial Black" panose="020B0A04020102020204"/>
              </a:rPr>
              <a:t>Л.Г. </a:t>
            </a:r>
            <a:r>
              <a:rPr lang="ru-RU" spc="-2" dirty="0" err="1">
                <a:solidFill>
                  <a:srgbClr val="FFFFFF"/>
                </a:solidFill>
                <a:latin typeface="Arial Black" panose="020B0A04020102020204"/>
              </a:rPr>
              <a:t>Искандарова</a:t>
            </a:r>
            <a:endParaRPr lang="ru-RU" spc="-2" dirty="0">
              <a:solidFill>
                <a:srgbClr val="FFFFFF"/>
              </a:solidFill>
              <a:latin typeface="Arial Black" panose="020B0A04020102020204"/>
            </a:endParaRPr>
          </a:p>
          <a:p>
            <a:pPr marL="30480" indent="1167765" algn="r" defTabSz="2211705">
              <a:lnSpc>
                <a:spcPct val="108000"/>
              </a:lnSpc>
              <a:spcBef>
                <a:spcPts val="240"/>
              </a:spcBef>
            </a:pPr>
            <a:r>
              <a:rPr lang="ru-RU" spc="-2" dirty="0">
                <a:solidFill>
                  <a:srgbClr val="FFFFFF"/>
                </a:solidFill>
                <a:latin typeface="Arial Black" panose="020B0A04020102020204"/>
              </a:rPr>
              <a:t>заместитель директора ГАОУДО «Центр развития талантов «Аврора» </a:t>
            </a:r>
            <a:endParaRPr lang="ru-RU" spc="-2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" y="7"/>
            <a:ext cx="13436599" cy="75628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06619" y="2127820"/>
            <a:ext cx="9458807" cy="1721485"/>
          </a:xfrm>
          <a:prstGeom prst="rect">
            <a:avLst/>
          </a:prstGeom>
        </p:spPr>
        <p:txBody>
          <a:bodyPr vert="horz" wrap="square" lIns="0" tIns="81844" rIns="0" bIns="0" rtlCol="0">
            <a:spAutoFit/>
          </a:bodyPr>
          <a:lstStyle/>
          <a:p>
            <a:pPr marL="13970" marR="5715" algn="ctr">
              <a:lnSpc>
                <a:spcPts val="4290"/>
              </a:lnSpc>
              <a:spcBef>
                <a:spcPts val="645"/>
              </a:spcBef>
            </a:pPr>
            <a:r>
              <a:rPr lang="ru-RU" sz="2800" spc="-28" dirty="0">
                <a:solidFill>
                  <a:srgbClr val="FFFFFF"/>
                </a:solidFill>
              </a:rPr>
              <a:t>Ш</a:t>
            </a:r>
            <a:r>
              <a:rPr sz="2800" spc="-28" dirty="0">
                <a:solidFill>
                  <a:srgbClr val="FFFFFF"/>
                </a:solidFill>
              </a:rPr>
              <a:t>кольн</a:t>
            </a:r>
            <a:r>
              <a:rPr lang="ru-RU" sz="2800" spc="-28" dirty="0">
                <a:solidFill>
                  <a:srgbClr val="FFFFFF"/>
                </a:solidFill>
              </a:rPr>
              <a:t>ый</a:t>
            </a:r>
            <a:r>
              <a:rPr sz="2800" spc="-22" dirty="0">
                <a:solidFill>
                  <a:srgbClr val="FFFFFF"/>
                </a:solidFill>
              </a:rPr>
              <a:t> этап</a:t>
            </a:r>
            <a:r>
              <a:rPr sz="2800" spc="-17" dirty="0">
                <a:solidFill>
                  <a:srgbClr val="FFFFFF"/>
                </a:solidFill>
              </a:rPr>
              <a:t> </a:t>
            </a:r>
            <a:r>
              <a:rPr sz="2800" spc="-22" dirty="0">
                <a:solidFill>
                  <a:srgbClr val="FFFFFF"/>
                </a:solidFill>
              </a:rPr>
              <a:t>всероссийской </a:t>
            </a:r>
            <a:r>
              <a:rPr sz="2800" spc="-17" dirty="0">
                <a:solidFill>
                  <a:srgbClr val="FFFFFF"/>
                </a:solidFill>
              </a:rPr>
              <a:t> </a:t>
            </a:r>
            <a:r>
              <a:rPr sz="2800" spc="-17" dirty="0" err="1">
                <a:solidFill>
                  <a:srgbClr val="FFFFFF"/>
                </a:solidFill>
              </a:rPr>
              <a:t>олимпиады</a:t>
            </a:r>
            <a:r>
              <a:rPr sz="2800" spc="-11" dirty="0">
                <a:solidFill>
                  <a:srgbClr val="FFFFFF"/>
                </a:solidFill>
              </a:rPr>
              <a:t> </a:t>
            </a:r>
            <a:r>
              <a:rPr sz="2800" spc="-28" dirty="0" err="1">
                <a:solidFill>
                  <a:srgbClr val="FFFFFF"/>
                </a:solidFill>
              </a:rPr>
              <a:t>школьников</a:t>
            </a:r>
            <a:r>
              <a:rPr lang="ru-RU" sz="2800" spc="-28" dirty="0">
                <a:solidFill>
                  <a:srgbClr val="FFFFFF"/>
                </a:solidFill>
              </a:rPr>
              <a:t/>
            </a:r>
            <a:br>
              <a:rPr lang="ru-RU" sz="2800" spc="-28" dirty="0">
                <a:solidFill>
                  <a:srgbClr val="FFFFFF"/>
                </a:solidFill>
              </a:rPr>
            </a:br>
            <a:endParaRPr sz="2800" spc="-28" dirty="0">
              <a:solidFill>
                <a:srgbClr val="FFFFFF"/>
              </a:solidFill>
            </a:endParaRPr>
          </a:p>
          <a:p>
            <a:pPr marL="13970" algn="ctr">
              <a:lnSpc>
                <a:spcPts val="2105"/>
              </a:lnSpc>
            </a:pPr>
            <a:r>
              <a:rPr sz="2800" dirty="0">
                <a:solidFill>
                  <a:srgbClr val="FFFFFF"/>
                </a:solidFill>
              </a:rPr>
              <a:t>по</a:t>
            </a:r>
            <a:r>
              <a:rPr sz="2800" spc="-6" dirty="0">
                <a:solidFill>
                  <a:srgbClr val="FFFFFF"/>
                </a:solidFill>
              </a:rPr>
              <a:t> </a:t>
            </a:r>
            <a:r>
              <a:rPr sz="2800" spc="-11" dirty="0">
                <a:solidFill>
                  <a:srgbClr val="FFFFFF"/>
                </a:solidFill>
              </a:rPr>
              <a:t>математике,</a:t>
            </a:r>
            <a:r>
              <a:rPr sz="2800" dirty="0">
                <a:solidFill>
                  <a:srgbClr val="FFFFFF"/>
                </a:solidFill>
              </a:rPr>
              <a:t> </a:t>
            </a:r>
            <a:r>
              <a:rPr sz="2800" spc="-17" dirty="0">
                <a:solidFill>
                  <a:srgbClr val="FFFFFF"/>
                </a:solidFill>
              </a:rPr>
              <a:t>биологии,</a:t>
            </a:r>
            <a:r>
              <a:rPr sz="2800" spc="-6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физике, </a:t>
            </a:r>
            <a:r>
              <a:rPr sz="2800" spc="-6" dirty="0">
                <a:solidFill>
                  <a:srgbClr val="FFFFFF"/>
                </a:solidFill>
              </a:rPr>
              <a:t>химии,</a:t>
            </a:r>
            <a:r>
              <a:rPr sz="2800" dirty="0">
                <a:solidFill>
                  <a:srgbClr val="FFFFFF"/>
                </a:solidFill>
              </a:rPr>
              <a:t> </a:t>
            </a:r>
            <a:r>
              <a:rPr sz="2800" spc="-11" dirty="0">
                <a:solidFill>
                  <a:srgbClr val="FFFFFF"/>
                </a:solidFill>
              </a:rPr>
              <a:t>астрономии</a:t>
            </a:r>
            <a:r>
              <a:rPr sz="2800" spc="-6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и </a:t>
            </a:r>
            <a:br>
              <a:rPr sz="2800" dirty="0">
                <a:solidFill>
                  <a:srgbClr val="FFFFFF"/>
                </a:solidFill>
              </a:rPr>
            </a:br>
            <a:r>
              <a:rPr sz="2800" spc="-17" dirty="0">
                <a:solidFill>
                  <a:srgbClr val="FFFFFF"/>
                </a:solidFill>
              </a:rPr>
              <a:t>информатике</a:t>
            </a:r>
            <a:endParaRPr sz="2800" dirty="0"/>
          </a:p>
        </p:txBody>
      </p:sp>
      <p:sp>
        <p:nvSpPr>
          <p:cNvPr id="4" name="object 4"/>
          <p:cNvSpPr txBox="1"/>
          <p:nvPr/>
        </p:nvSpPr>
        <p:spPr>
          <a:xfrm>
            <a:off x="1316262" y="6908407"/>
            <a:ext cx="3268438" cy="291127"/>
          </a:xfrm>
          <a:prstGeom prst="rect">
            <a:avLst/>
          </a:prstGeom>
        </p:spPr>
        <p:txBody>
          <a:bodyPr vert="horz" wrap="square" lIns="0" tIns="13991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pc="-5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Фонд</a:t>
            </a:r>
            <a:r>
              <a:rPr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pc="-17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«Талант</a:t>
            </a:r>
            <a:r>
              <a:rPr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pc="-6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и</a:t>
            </a:r>
            <a:r>
              <a:rPr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pc="-17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успех»</a:t>
            </a:r>
            <a:endParaRPr dirty="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24572" y="6908407"/>
            <a:ext cx="2069928" cy="291127"/>
          </a:xfrm>
          <a:prstGeom prst="rect">
            <a:avLst/>
          </a:prstGeom>
        </p:spPr>
        <p:txBody>
          <a:bodyPr vert="horz" wrap="square" lIns="0" tIns="13991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pc="-11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  <a:hlinkClick r:id="rId3"/>
              </a:rPr>
              <a:t>info@sochisirius.ru</a:t>
            </a:r>
            <a:endParaRPr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24660" y="6908407"/>
            <a:ext cx="1960640" cy="291127"/>
          </a:xfrm>
          <a:prstGeom prst="rect">
            <a:avLst/>
          </a:prstGeom>
        </p:spPr>
        <p:txBody>
          <a:bodyPr vert="horz" wrap="square" lIns="0" tIns="13991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pc="-17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  <a:hlinkClick r:id="rId4"/>
              </a:rPr>
              <a:t>www.sochisirius.ru</a:t>
            </a:r>
            <a:endParaRPr dirty="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35775" y="4497158"/>
            <a:ext cx="8996224" cy="0"/>
          </a:xfrm>
          <a:custGeom>
            <a:avLst/>
            <a:gdLst/>
            <a:ahLst/>
            <a:cxnLst/>
            <a:rect l="l" t="t" r="r" b="b"/>
            <a:pathLst>
              <a:path w="8162925">
                <a:moveTo>
                  <a:pt x="0" y="0"/>
                </a:moveTo>
                <a:lnTo>
                  <a:pt x="8162854" y="0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58111" y="4679885"/>
            <a:ext cx="7850613" cy="469509"/>
          </a:xfrm>
          <a:prstGeom prst="rect">
            <a:avLst/>
          </a:prstGeom>
        </p:spPr>
        <p:txBody>
          <a:bodyPr vert="horz" wrap="square" lIns="0" tIns="61557" rIns="0" bIns="0" rtlCol="0">
            <a:spAutoFit/>
          </a:bodyPr>
          <a:lstStyle/>
          <a:p>
            <a:pPr marL="13970">
              <a:spcBef>
                <a:spcPts val="485"/>
              </a:spcBef>
            </a:pPr>
            <a:endParaRPr sz="2600" dirty="0">
              <a:latin typeface="Microsoft Sans Serif" panose="020B0604020202020204"/>
              <a:cs typeface="Microsoft Sans Serif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957" y="2267174"/>
            <a:ext cx="6389383" cy="5296096"/>
          </a:xfrm>
          <a:custGeom>
            <a:avLst/>
            <a:gdLst/>
            <a:ahLst/>
            <a:cxnLst/>
            <a:rect l="l" t="t" r="r" b="b"/>
            <a:pathLst>
              <a:path w="5797550" h="4802505">
                <a:moveTo>
                  <a:pt x="5797296" y="0"/>
                </a:moveTo>
                <a:lnTo>
                  <a:pt x="0" y="0"/>
                </a:lnTo>
                <a:lnTo>
                  <a:pt x="0" y="4802124"/>
                </a:lnTo>
                <a:lnTo>
                  <a:pt x="5797296" y="4802124"/>
                </a:lnTo>
                <a:lnTo>
                  <a:pt x="5797296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259124" y="2267174"/>
            <a:ext cx="5579688" cy="5296096"/>
            <a:chOff x="6586728" y="2055875"/>
            <a:chExt cx="5062855" cy="4802505"/>
          </a:xfrm>
        </p:grpSpPr>
        <p:sp>
          <p:nvSpPr>
            <p:cNvPr id="4" name="object 4"/>
            <p:cNvSpPr/>
            <p:nvPr/>
          </p:nvSpPr>
          <p:spPr>
            <a:xfrm>
              <a:off x="6586728" y="2055875"/>
              <a:ext cx="5062855" cy="4802505"/>
            </a:xfrm>
            <a:custGeom>
              <a:avLst/>
              <a:gdLst/>
              <a:ahLst/>
              <a:cxnLst/>
              <a:rect l="l" t="t" r="r" b="b"/>
              <a:pathLst>
                <a:path w="5062855" h="4802505">
                  <a:moveTo>
                    <a:pt x="5062728" y="0"/>
                  </a:moveTo>
                  <a:lnTo>
                    <a:pt x="0" y="0"/>
                  </a:lnTo>
                  <a:lnTo>
                    <a:pt x="0" y="4802124"/>
                  </a:lnTo>
                  <a:lnTo>
                    <a:pt x="5062728" y="4802124"/>
                  </a:lnTo>
                  <a:lnTo>
                    <a:pt x="5062728" y="0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99932" y="3125724"/>
              <a:ext cx="1106424" cy="11064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43928" y="5279136"/>
              <a:ext cx="1094231" cy="109270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80320" y="5279136"/>
              <a:ext cx="1092707" cy="109270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66604" y="3119628"/>
              <a:ext cx="1118616" cy="111861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06028" y="5280660"/>
              <a:ext cx="1092707" cy="108965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36308" y="3125724"/>
              <a:ext cx="1109472" cy="1106424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465988" y="2938251"/>
            <a:ext cx="5229077" cy="814355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spcBef>
                <a:spcPts val="110"/>
              </a:spcBef>
            </a:pPr>
            <a:r>
              <a:rPr sz="2600" b="1" spc="171" dirty="0">
                <a:solidFill>
                  <a:srgbClr val="424242"/>
                </a:solidFill>
                <a:latin typeface="Trebuchet MS"/>
                <a:cs typeface="Trebuchet MS"/>
              </a:rPr>
              <a:t>ШКОЛЬНЫЙ</a:t>
            </a:r>
            <a:r>
              <a:rPr sz="2600" b="1" spc="-198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2600" b="1" spc="94" dirty="0">
                <a:solidFill>
                  <a:srgbClr val="424242"/>
                </a:solidFill>
                <a:latin typeface="Trebuchet MS"/>
                <a:cs typeface="Trebuchet MS"/>
              </a:rPr>
              <a:t>ЭТАП</a:t>
            </a:r>
            <a:r>
              <a:rPr sz="2600" b="1" spc="-204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2600" b="1" spc="198" dirty="0">
                <a:solidFill>
                  <a:srgbClr val="424242"/>
                </a:solidFill>
                <a:latin typeface="Trebuchet MS"/>
                <a:cs typeface="Trebuchet MS"/>
              </a:rPr>
              <a:t>ВСОШ</a:t>
            </a:r>
            <a:endParaRPr sz="2600" dirty="0">
              <a:latin typeface="Trebuchet MS"/>
              <a:cs typeface="Trebuchet MS"/>
            </a:endParaRPr>
          </a:p>
          <a:p>
            <a:pPr marL="13999">
              <a:spcBef>
                <a:spcPts val="6"/>
              </a:spcBef>
            </a:pPr>
            <a:r>
              <a:rPr sz="2600" b="1" spc="171" dirty="0">
                <a:solidFill>
                  <a:srgbClr val="424242"/>
                </a:solidFill>
                <a:latin typeface="Trebuchet MS"/>
                <a:cs typeface="Trebuchet MS"/>
              </a:rPr>
              <a:t>ПРИ</a:t>
            </a:r>
            <a:r>
              <a:rPr sz="2600" b="1" spc="-193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2600" b="1" spc="171" dirty="0">
                <a:solidFill>
                  <a:srgbClr val="424242"/>
                </a:solidFill>
                <a:latin typeface="Trebuchet MS"/>
                <a:cs typeface="Trebuchet MS"/>
              </a:rPr>
              <a:t>ПОДДЕРЖКЕ</a:t>
            </a:r>
            <a:r>
              <a:rPr sz="2600" b="1" spc="-187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2600" b="1" spc="110" dirty="0">
                <a:solidFill>
                  <a:srgbClr val="424242"/>
                </a:solidFill>
                <a:latin typeface="Trebuchet MS"/>
                <a:cs typeface="Trebuchet MS"/>
              </a:rPr>
              <a:t>«СИРИУСА»</a:t>
            </a:r>
            <a:endParaRPr sz="26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50508" y="2882287"/>
            <a:ext cx="99375" cy="974766"/>
          </a:xfrm>
          <a:custGeom>
            <a:avLst/>
            <a:gdLst/>
            <a:ahLst/>
            <a:cxnLst/>
            <a:rect l="l" t="t" r="r" b="b"/>
            <a:pathLst>
              <a:path w="90169" h="883920">
                <a:moveTo>
                  <a:pt x="89915" y="0"/>
                </a:moveTo>
                <a:lnTo>
                  <a:pt x="0" y="0"/>
                </a:lnTo>
                <a:lnTo>
                  <a:pt x="0" y="883920"/>
                </a:lnTo>
                <a:lnTo>
                  <a:pt x="89915" y="883920"/>
                </a:lnTo>
                <a:lnTo>
                  <a:pt x="89915" y="0"/>
                </a:lnTo>
                <a:close/>
              </a:path>
            </a:pathLst>
          </a:custGeom>
          <a:solidFill>
            <a:srgbClr val="11AE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79407" y="4267912"/>
            <a:ext cx="5392835" cy="2784125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spcBef>
                <a:spcPts val="110"/>
              </a:spcBef>
            </a:pPr>
            <a:r>
              <a:rPr sz="2000" dirty="0">
                <a:solidFill>
                  <a:srgbClr val="424242"/>
                </a:solidFill>
                <a:latin typeface="Trebuchet MS"/>
                <a:cs typeface="Trebuchet MS"/>
              </a:rPr>
              <a:t>Согласно</a:t>
            </a:r>
            <a:r>
              <a:rPr sz="2000" spc="66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2000" spc="-11" dirty="0">
                <a:solidFill>
                  <a:srgbClr val="424242"/>
                </a:solidFill>
                <a:latin typeface="Trebuchet MS"/>
                <a:cs typeface="Trebuchet MS"/>
              </a:rPr>
              <a:t>поручению</a:t>
            </a:r>
            <a:r>
              <a:rPr sz="2000" spc="44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24242"/>
                </a:solidFill>
                <a:latin typeface="Trebuchet MS"/>
                <a:cs typeface="Trebuchet MS"/>
              </a:rPr>
              <a:t>Президента</a:t>
            </a:r>
            <a:r>
              <a:rPr sz="2000" spc="55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2000" spc="-11" dirty="0">
                <a:solidFill>
                  <a:srgbClr val="424242"/>
                </a:solidFill>
                <a:latin typeface="Trebuchet MS"/>
                <a:cs typeface="Trebuchet MS"/>
              </a:rPr>
              <a:t>России</a:t>
            </a:r>
            <a:endParaRPr sz="2000" dirty="0">
              <a:latin typeface="Trebuchet MS"/>
              <a:cs typeface="Trebuchet MS"/>
            </a:endParaRPr>
          </a:p>
          <a:p>
            <a:pPr marL="13999" marR="5600">
              <a:spcBef>
                <a:spcPts val="6"/>
              </a:spcBef>
            </a:pPr>
            <a:r>
              <a:rPr sz="2000" dirty="0">
                <a:solidFill>
                  <a:srgbClr val="424242"/>
                </a:solidFill>
                <a:latin typeface="Trebuchet MS"/>
                <a:cs typeface="Trebuchet MS"/>
              </a:rPr>
              <a:t>по</a:t>
            </a:r>
            <a:r>
              <a:rPr sz="2000" spc="-50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24242"/>
                </a:solidFill>
                <a:latin typeface="Trebuchet MS"/>
                <a:cs typeface="Trebuchet MS"/>
              </a:rPr>
              <a:t>итогам</a:t>
            </a:r>
            <a:r>
              <a:rPr sz="2000" spc="-28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24242"/>
                </a:solidFill>
                <a:latin typeface="Trebuchet MS"/>
                <a:cs typeface="Trebuchet MS"/>
              </a:rPr>
              <a:t>заседания</a:t>
            </a:r>
            <a:r>
              <a:rPr sz="2000" spc="-44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24242"/>
                </a:solidFill>
                <a:latin typeface="Trebuchet MS"/>
                <a:cs typeface="Trebuchet MS"/>
              </a:rPr>
              <a:t>Попечительского</a:t>
            </a:r>
            <a:r>
              <a:rPr sz="2000" spc="-6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2000" spc="-11" dirty="0">
                <a:solidFill>
                  <a:srgbClr val="424242"/>
                </a:solidFill>
                <a:latin typeface="Trebuchet MS"/>
                <a:cs typeface="Trebuchet MS"/>
              </a:rPr>
              <a:t>совета </a:t>
            </a:r>
            <a:r>
              <a:rPr sz="2000" spc="72" dirty="0">
                <a:solidFill>
                  <a:srgbClr val="424242"/>
                </a:solidFill>
                <a:latin typeface="Trebuchet MS"/>
                <a:cs typeface="Trebuchet MS"/>
              </a:rPr>
              <a:t>Фонда</a:t>
            </a:r>
            <a:r>
              <a:rPr sz="2000" spc="-121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24242"/>
                </a:solidFill>
                <a:latin typeface="Trebuchet MS"/>
                <a:cs typeface="Trebuchet MS"/>
              </a:rPr>
              <a:t>«Талант</a:t>
            </a:r>
            <a:r>
              <a:rPr sz="2000" spc="-99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2000" spc="-22" dirty="0">
                <a:solidFill>
                  <a:srgbClr val="424242"/>
                </a:solidFill>
                <a:latin typeface="Trebuchet MS"/>
                <a:cs typeface="Trebuchet MS"/>
              </a:rPr>
              <a:t>и</a:t>
            </a:r>
            <a:r>
              <a:rPr sz="2000" spc="-110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2000" spc="-11" dirty="0">
                <a:solidFill>
                  <a:srgbClr val="424242"/>
                </a:solidFill>
                <a:latin typeface="Trebuchet MS"/>
                <a:cs typeface="Trebuchet MS"/>
              </a:rPr>
              <a:t>успех»</a:t>
            </a:r>
            <a:r>
              <a:rPr sz="2000" spc="-132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24242"/>
                </a:solidFill>
                <a:latin typeface="Trebuchet MS"/>
                <a:cs typeface="Trebuchet MS"/>
              </a:rPr>
              <a:t>от</a:t>
            </a:r>
            <a:r>
              <a:rPr sz="2000" spc="-99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2000" spc="-28" dirty="0">
                <a:solidFill>
                  <a:srgbClr val="424242"/>
                </a:solidFill>
                <a:latin typeface="Trebuchet MS"/>
                <a:cs typeface="Trebuchet MS"/>
              </a:rPr>
              <a:t>13</a:t>
            </a:r>
            <a:r>
              <a:rPr sz="2000" spc="-121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24242"/>
                </a:solidFill>
                <a:latin typeface="Trebuchet MS"/>
                <a:cs typeface="Trebuchet MS"/>
              </a:rPr>
              <a:t>ноября</a:t>
            </a:r>
            <a:r>
              <a:rPr sz="2000" spc="-105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2000" spc="83" dirty="0">
                <a:solidFill>
                  <a:srgbClr val="424242"/>
                </a:solidFill>
                <a:latin typeface="Trebuchet MS"/>
                <a:cs typeface="Trebuchet MS"/>
              </a:rPr>
              <a:t>2020 </a:t>
            </a:r>
            <a:r>
              <a:rPr sz="2000" dirty="0">
                <a:solidFill>
                  <a:srgbClr val="424242"/>
                </a:solidFill>
                <a:latin typeface="Trebuchet MS"/>
                <a:cs typeface="Trebuchet MS"/>
              </a:rPr>
              <a:t>года</a:t>
            </a:r>
            <a:r>
              <a:rPr sz="2000" spc="-110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24242"/>
                </a:solidFill>
                <a:latin typeface="Trebuchet MS"/>
                <a:cs typeface="Trebuchet MS"/>
              </a:rPr>
              <a:t>школьный</a:t>
            </a:r>
            <a:r>
              <a:rPr sz="2000" spc="-88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24242"/>
                </a:solidFill>
                <a:latin typeface="Trebuchet MS"/>
                <a:cs typeface="Trebuchet MS"/>
              </a:rPr>
              <a:t>этап</a:t>
            </a:r>
            <a:r>
              <a:rPr sz="2000" spc="-88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2000" spc="154" dirty="0">
                <a:solidFill>
                  <a:srgbClr val="424242"/>
                </a:solidFill>
                <a:latin typeface="Trebuchet MS"/>
                <a:cs typeface="Trebuchet MS"/>
              </a:rPr>
              <a:t>ВсОШ</a:t>
            </a:r>
            <a:r>
              <a:rPr sz="2000" spc="-116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24242"/>
                </a:solidFill>
                <a:latin typeface="Trebuchet MS"/>
                <a:cs typeface="Trebuchet MS"/>
              </a:rPr>
              <a:t>по</a:t>
            </a:r>
            <a:r>
              <a:rPr sz="2000" spc="-110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2000" spc="-11" dirty="0">
                <a:solidFill>
                  <a:srgbClr val="424242"/>
                </a:solidFill>
                <a:latin typeface="Trebuchet MS"/>
                <a:cs typeface="Trebuchet MS"/>
              </a:rPr>
              <a:t>математике, </a:t>
            </a:r>
            <a:r>
              <a:rPr sz="2000" spc="-44" dirty="0">
                <a:solidFill>
                  <a:srgbClr val="424242"/>
                </a:solidFill>
                <a:latin typeface="Trebuchet MS"/>
                <a:cs typeface="Trebuchet MS"/>
              </a:rPr>
              <a:t>информатике,</a:t>
            </a:r>
            <a:r>
              <a:rPr sz="2000" spc="-66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2000" spc="-72" dirty="0">
                <a:solidFill>
                  <a:srgbClr val="424242"/>
                </a:solidFill>
                <a:latin typeface="Trebuchet MS"/>
                <a:cs typeface="Trebuchet MS"/>
              </a:rPr>
              <a:t>химии,</a:t>
            </a:r>
            <a:r>
              <a:rPr sz="2000" spc="-83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2000" spc="-33" dirty="0">
                <a:solidFill>
                  <a:srgbClr val="424242"/>
                </a:solidFill>
                <a:latin typeface="Trebuchet MS"/>
                <a:cs typeface="Trebuchet MS"/>
              </a:rPr>
              <a:t>биологии,</a:t>
            </a:r>
            <a:r>
              <a:rPr sz="2000" spc="-50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2000" spc="-11" dirty="0">
                <a:solidFill>
                  <a:srgbClr val="424242"/>
                </a:solidFill>
                <a:latin typeface="Trebuchet MS"/>
                <a:cs typeface="Trebuchet MS"/>
              </a:rPr>
              <a:t>физике</a:t>
            </a:r>
            <a:endParaRPr sz="2000" dirty="0">
              <a:latin typeface="Trebuchet MS"/>
              <a:cs typeface="Trebuchet MS"/>
            </a:endParaRPr>
          </a:p>
          <a:p>
            <a:pPr marL="13999" marR="153291"/>
            <a:r>
              <a:rPr sz="2000" spc="-22" dirty="0">
                <a:solidFill>
                  <a:srgbClr val="424242"/>
                </a:solidFill>
                <a:latin typeface="Trebuchet MS"/>
                <a:cs typeface="Trebuchet MS"/>
              </a:rPr>
              <a:t>и</a:t>
            </a:r>
            <a:r>
              <a:rPr sz="2000" spc="-83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24242"/>
                </a:solidFill>
                <a:latin typeface="Trebuchet MS"/>
                <a:cs typeface="Trebuchet MS"/>
              </a:rPr>
              <a:t>астрономии</a:t>
            </a:r>
            <a:r>
              <a:rPr sz="2000" spc="-61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24242"/>
                </a:solidFill>
                <a:latin typeface="Trebuchet MS"/>
                <a:cs typeface="Trebuchet MS"/>
              </a:rPr>
              <a:t>проводится</a:t>
            </a:r>
            <a:r>
              <a:rPr sz="2000" spc="-77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24242"/>
                </a:solidFill>
                <a:latin typeface="Trebuchet MS"/>
                <a:cs typeface="Trebuchet MS"/>
              </a:rPr>
              <a:t>с</a:t>
            </a:r>
            <a:r>
              <a:rPr sz="2000" spc="-88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2000" spc="-11" dirty="0">
                <a:solidFill>
                  <a:srgbClr val="424242"/>
                </a:solidFill>
                <a:latin typeface="Trebuchet MS"/>
                <a:cs typeface="Trebuchet MS"/>
              </a:rPr>
              <a:t>использованием </a:t>
            </a:r>
            <a:r>
              <a:rPr sz="2000" dirty="0">
                <a:solidFill>
                  <a:srgbClr val="424242"/>
                </a:solidFill>
                <a:latin typeface="Trebuchet MS"/>
                <a:cs typeface="Trebuchet MS"/>
              </a:rPr>
              <a:t>информационного</a:t>
            </a:r>
            <a:r>
              <a:rPr sz="2000" spc="-88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2000" spc="-11" dirty="0">
                <a:solidFill>
                  <a:srgbClr val="424242"/>
                </a:solidFill>
                <a:latin typeface="Trebuchet MS"/>
                <a:cs typeface="Trebuchet MS"/>
              </a:rPr>
              <a:t>ресурса </a:t>
            </a:r>
            <a:r>
              <a:rPr sz="2000" spc="11" dirty="0">
                <a:solidFill>
                  <a:srgbClr val="424242"/>
                </a:solidFill>
                <a:latin typeface="Trebuchet MS"/>
                <a:cs typeface="Trebuchet MS"/>
              </a:rPr>
              <a:t>Образовательного</a:t>
            </a:r>
            <a:r>
              <a:rPr sz="2000" spc="33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2000" spc="11" dirty="0">
                <a:solidFill>
                  <a:srgbClr val="424242"/>
                </a:solidFill>
                <a:latin typeface="Trebuchet MS"/>
                <a:cs typeface="Trebuchet MS"/>
              </a:rPr>
              <a:t>центра</a:t>
            </a:r>
            <a:r>
              <a:rPr sz="2000" spc="17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2000" spc="-11" dirty="0">
                <a:solidFill>
                  <a:srgbClr val="424242"/>
                </a:solidFill>
                <a:latin typeface="Trebuchet MS"/>
                <a:cs typeface="Trebuchet MS"/>
              </a:rPr>
              <a:t>«Сириус».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96601" y="1032765"/>
            <a:ext cx="12249759" cy="689313"/>
          </a:xfrm>
          <a:prstGeom prst="rect">
            <a:avLst/>
          </a:prstGeom>
        </p:spPr>
        <p:txBody>
          <a:bodyPr vert="horz" wrap="square" lIns="0" tIns="73047" rIns="0" bIns="0" rtlCol="0">
            <a:spAutoFit/>
          </a:bodyPr>
          <a:lstStyle/>
          <a:p>
            <a:pPr marL="74196" marR="5600" indent="-60895">
              <a:spcBef>
                <a:spcPts val="105"/>
              </a:spcBef>
            </a:pPr>
            <a:r>
              <a:rPr spc="198" dirty="0"/>
              <a:t>ШКОЛЬНЫЙ</a:t>
            </a:r>
            <a:r>
              <a:rPr spc="-204" dirty="0"/>
              <a:t> </a:t>
            </a:r>
            <a:r>
              <a:rPr spc="116" dirty="0"/>
              <a:t>ЭТАП</a:t>
            </a:r>
            <a:r>
              <a:rPr spc="-215" dirty="0"/>
              <a:t> </a:t>
            </a:r>
            <a:r>
              <a:rPr spc="171" dirty="0"/>
              <a:t>ВСЕРОССИЙСКОЙ</a:t>
            </a:r>
            <a:r>
              <a:rPr spc="-193" dirty="0"/>
              <a:t> </a:t>
            </a:r>
            <a:r>
              <a:rPr spc="187" dirty="0"/>
              <a:t>ОЛИМПИАДЫ ШКОЛЬНИКОВ</a:t>
            </a:r>
            <a:r>
              <a:rPr spc="-215" dirty="0"/>
              <a:t> </a:t>
            </a:r>
            <a:r>
              <a:rPr spc="204" dirty="0"/>
              <a:t>НА</a:t>
            </a:r>
            <a:r>
              <a:rPr spc="-237" dirty="0"/>
              <a:t> </a:t>
            </a:r>
            <a:r>
              <a:rPr spc="204" dirty="0"/>
              <a:t>ПЛАТФОРМЕ</a:t>
            </a:r>
            <a:r>
              <a:rPr spc="-237" dirty="0"/>
              <a:t> </a:t>
            </a:r>
            <a:r>
              <a:rPr spc="105" dirty="0"/>
              <a:t>«СИРИУС.КУРСЫ»</a:t>
            </a:r>
          </a:p>
        </p:txBody>
      </p:sp>
      <p:sp>
        <p:nvSpPr>
          <p:cNvPr id="15" name="object 15"/>
          <p:cNvSpPr/>
          <p:nvPr/>
        </p:nvSpPr>
        <p:spPr>
          <a:xfrm>
            <a:off x="5450220" y="1650381"/>
            <a:ext cx="2611739" cy="99437"/>
          </a:xfrm>
          <a:custGeom>
            <a:avLst/>
            <a:gdLst/>
            <a:ahLst/>
            <a:cxnLst/>
            <a:rect l="l" t="t" r="r" b="b"/>
            <a:pathLst>
              <a:path w="2369820" h="90169">
                <a:moveTo>
                  <a:pt x="2369820" y="0"/>
                </a:moveTo>
                <a:lnTo>
                  <a:pt x="0" y="0"/>
                </a:lnTo>
                <a:lnTo>
                  <a:pt x="0" y="89915"/>
                </a:lnTo>
                <a:lnTo>
                  <a:pt x="2369820" y="89915"/>
                </a:lnTo>
                <a:lnTo>
                  <a:pt x="2369820" y="0"/>
                </a:lnTo>
                <a:close/>
              </a:path>
            </a:pathLst>
          </a:custGeom>
          <a:solidFill>
            <a:srgbClr val="0042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046843" y="5335171"/>
            <a:ext cx="654334" cy="214190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>
              <a:spcBef>
                <a:spcPts val="110"/>
              </a:spcBef>
            </a:pPr>
            <a:r>
              <a:rPr sz="1300" b="1" spc="77" dirty="0">
                <a:solidFill>
                  <a:srgbClr val="424242"/>
                </a:solidFill>
                <a:latin typeface="Trebuchet MS"/>
                <a:cs typeface="Trebuchet MS"/>
              </a:rPr>
              <a:t>ХИМИЯ</a:t>
            </a:r>
            <a:endParaRPr sz="1300" dirty="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208084" y="5335171"/>
            <a:ext cx="1244285" cy="214190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>
              <a:spcBef>
                <a:spcPts val="110"/>
              </a:spcBef>
            </a:pPr>
            <a:r>
              <a:rPr sz="1300" b="1" spc="61" dirty="0">
                <a:solidFill>
                  <a:srgbClr val="424242"/>
                </a:solidFill>
                <a:latin typeface="Trebuchet MS"/>
                <a:cs typeface="Trebuchet MS"/>
              </a:rPr>
              <a:t>АСТРОНОМИЯ</a:t>
            </a:r>
            <a:endParaRPr sz="1300" dirty="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444905" y="2926404"/>
            <a:ext cx="770505" cy="214190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>
              <a:spcBef>
                <a:spcPts val="110"/>
              </a:spcBef>
            </a:pPr>
            <a:r>
              <a:rPr sz="1300" b="1" spc="94" dirty="0">
                <a:solidFill>
                  <a:srgbClr val="424242"/>
                </a:solidFill>
                <a:latin typeface="Trebuchet MS"/>
                <a:cs typeface="Trebuchet MS"/>
              </a:rPr>
              <a:t>ФИЗИКА</a:t>
            </a:r>
            <a:endParaRPr sz="1300" dirty="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607449" y="5335171"/>
            <a:ext cx="974853" cy="214190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>
              <a:spcBef>
                <a:spcPts val="110"/>
              </a:spcBef>
            </a:pPr>
            <a:r>
              <a:rPr sz="1300" b="1" spc="50" dirty="0">
                <a:solidFill>
                  <a:srgbClr val="424242"/>
                </a:solidFill>
                <a:latin typeface="Trebuchet MS"/>
                <a:cs typeface="Trebuchet MS"/>
              </a:rPr>
              <a:t>БИОЛОГИЯ</a:t>
            </a:r>
            <a:endParaRPr sz="1300" dirty="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755577" y="2926404"/>
            <a:ext cx="1235887" cy="214190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>
              <a:spcBef>
                <a:spcPts val="110"/>
              </a:spcBef>
            </a:pPr>
            <a:r>
              <a:rPr sz="1300" b="1" spc="61" dirty="0">
                <a:solidFill>
                  <a:srgbClr val="424242"/>
                </a:solidFill>
                <a:latin typeface="Trebuchet MS"/>
                <a:cs typeface="Trebuchet MS"/>
              </a:rPr>
              <a:t>МАТЕМАТИКА</a:t>
            </a:r>
            <a:endParaRPr sz="1300" dirty="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393163" y="2926404"/>
            <a:ext cx="1403145" cy="214190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>
              <a:spcBef>
                <a:spcPts val="110"/>
              </a:spcBef>
            </a:pPr>
            <a:r>
              <a:rPr sz="1300" b="1" spc="72" dirty="0">
                <a:solidFill>
                  <a:srgbClr val="424242"/>
                </a:solidFill>
                <a:latin typeface="Trebuchet MS"/>
                <a:cs typeface="Trebuchet MS"/>
              </a:rPr>
              <a:t>ИНФОРМАТИКА</a:t>
            </a:r>
            <a:endParaRPr sz="1300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436600" cy="756285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6601" y="1032765"/>
            <a:ext cx="12249759" cy="689313"/>
          </a:xfrm>
          <a:prstGeom prst="rect">
            <a:avLst/>
          </a:prstGeom>
        </p:spPr>
        <p:txBody>
          <a:bodyPr vert="horz" wrap="square" lIns="0" tIns="73047" rIns="0" bIns="0" rtlCol="0">
            <a:spAutoFit/>
          </a:bodyPr>
          <a:lstStyle/>
          <a:p>
            <a:pPr marL="74196" marR="5600" indent="-60895">
              <a:spcBef>
                <a:spcPts val="105"/>
              </a:spcBef>
            </a:pPr>
            <a:r>
              <a:rPr spc="198" dirty="0"/>
              <a:t>ШКОЛЬНЫЙ</a:t>
            </a:r>
            <a:r>
              <a:rPr spc="-204" dirty="0"/>
              <a:t> </a:t>
            </a:r>
            <a:r>
              <a:rPr spc="116" dirty="0"/>
              <a:t>ЭТАП</a:t>
            </a:r>
            <a:r>
              <a:rPr spc="-215" dirty="0"/>
              <a:t> </a:t>
            </a:r>
            <a:r>
              <a:rPr spc="171" dirty="0"/>
              <a:t>ВСЕРОССИЙСКОЙ</a:t>
            </a:r>
            <a:r>
              <a:rPr spc="-193" dirty="0"/>
              <a:t> </a:t>
            </a:r>
            <a:r>
              <a:rPr spc="187" dirty="0"/>
              <a:t>ОЛИМПИАДЫ ШКОЛЬНИКОВ</a:t>
            </a:r>
            <a:r>
              <a:rPr spc="-215" dirty="0"/>
              <a:t> </a:t>
            </a:r>
            <a:r>
              <a:rPr spc="204" dirty="0"/>
              <a:t>НА</a:t>
            </a:r>
            <a:r>
              <a:rPr spc="-237" dirty="0"/>
              <a:t> </a:t>
            </a:r>
            <a:r>
              <a:rPr spc="204" dirty="0"/>
              <a:t>ПЛАТФОРМЕ</a:t>
            </a:r>
            <a:r>
              <a:rPr spc="-237" dirty="0"/>
              <a:t> </a:t>
            </a:r>
            <a:r>
              <a:rPr spc="105" dirty="0"/>
              <a:t>«СИРИУС.КУРСЫ»</a:t>
            </a:r>
          </a:p>
        </p:txBody>
      </p:sp>
      <p:sp>
        <p:nvSpPr>
          <p:cNvPr id="4" name="object 4"/>
          <p:cNvSpPr/>
          <p:nvPr/>
        </p:nvSpPr>
        <p:spPr>
          <a:xfrm>
            <a:off x="5450220" y="1650381"/>
            <a:ext cx="2611739" cy="99437"/>
          </a:xfrm>
          <a:custGeom>
            <a:avLst/>
            <a:gdLst/>
            <a:ahLst/>
            <a:cxnLst/>
            <a:rect l="l" t="t" r="r" b="b"/>
            <a:pathLst>
              <a:path w="2369820" h="90169">
                <a:moveTo>
                  <a:pt x="2369820" y="0"/>
                </a:moveTo>
                <a:lnTo>
                  <a:pt x="0" y="0"/>
                </a:lnTo>
                <a:lnTo>
                  <a:pt x="0" y="89915"/>
                </a:lnTo>
                <a:lnTo>
                  <a:pt x="2369820" y="89915"/>
                </a:lnTo>
                <a:lnTo>
                  <a:pt x="2369820" y="0"/>
                </a:lnTo>
                <a:close/>
              </a:path>
            </a:pathLst>
          </a:custGeom>
          <a:solidFill>
            <a:srgbClr val="00426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665112" y="2245327"/>
            <a:ext cx="3893815" cy="1716347"/>
            <a:chOff x="603504" y="2036064"/>
            <a:chExt cx="3533140" cy="155638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3504" y="2036064"/>
              <a:ext cx="3532632" cy="155600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56844" y="2101596"/>
              <a:ext cx="3401695" cy="1424940"/>
            </a:xfrm>
            <a:custGeom>
              <a:avLst/>
              <a:gdLst/>
              <a:ahLst/>
              <a:cxnLst/>
              <a:rect l="l" t="t" r="r" b="b"/>
              <a:pathLst>
                <a:path w="3401695" h="1424939">
                  <a:moveTo>
                    <a:pt x="3256153" y="0"/>
                  </a:moveTo>
                  <a:lnTo>
                    <a:pt x="145376" y="0"/>
                  </a:lnTo>
                  <a:lnTo>
                    <a:pt x="99426" y="7405"/>
                  </a:lnTo>
                  <a:lnTo>
                    <a:pt x="59519" y="28033"/>
                  </a:lnTo>
                  <a:lnTo>
                    <a:pt x="28049" y="59500"/>
                  </a:lnTo>
                  <a:lnTo>
                    <a:pt x="7411" y="99421"/>
                  </a:lnTo>
                  <a:lnTo>
                    <a:pt x="0" y="145414"/>
                  </a:lnTo>
                  <a:lnTo>
                    <a:pt x="0" y="1279525"/>
                  </a:lnTo>
                  <a:lnTo>
                    <a:pt x="7411" y="1325518"/>
                  </a:lnTo>
                  <a:lnTo>
                    <a:pt x="28049" y="1365439"/>
                  </a:lnTo>
                  <a:lnTo>
                    <a:pt x="59519" y="1396906"/>
                  </a:lnTo>
                  <a:lnTo>
                    <a:pt x="99426" y="1417534"/>
                  </a:lnTo>
                  <a:lnTo>
                    <a:pt x="145376" y="1424939"/>
                  </a:lnTo>
                  <a:lnTo>
                    <a:pt x="3256153" y="1424939"/>
                  </a:lnTo>
                  <a:lnTo>
                    <a:pt x="3302146" y="1417534"/>
                  </a:lnTo>
                  <a:lnTo>
                    <a:pt x="3342067" y="1396906"/>
                  </a:lnTo>
                  <a:lnTo>
                    <a:pt x="3373534" y="1365439"/>
                  </a:lnTo>
                  <a:lnTo>
                    <a:pt x="3394162" y="1325518"/>
                  </a:lnTo>
                  <a:lnTo>
                    <a:pt x="3401568" y="1279525"/>
                  </a:lnTo>
                  <a:lnTo>
                    <a:pt x="3401568" y="145414"/>
                  </a:lnTo>
                  <a:lnTo>
                    <a:pt x="3394162" y="99421"/>
                  </a:lnTo>
                  <a:lnTo>
                    <a:pt x="3373534" y="59500"/>
                  </a:lnTo>
                  <a:lnTo>
                    <a:pt x="3342067" y="28033"/>
                  </a:lnTo>
                  <a:lnTo>
                    <a:pt x="3302146" y="7405"/>
                  </a:lnTo>
                  <a:lnTo>
                    <a:pt x="32561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49174" y="2528228"/>
            <a:ext cx="3005739" cy="965162"/>
          </a:xfrm>
          <a:prstGeom prst="rect">
            <a:avLst/>
          </a:prstGeom>
        </p:spPr>
        <p:txBody>
          <a:bodyPr vert="horz" wrap="square" lIns="0" tIns="42698" rIns="0" bIns="0" rtlCol="0">
            <a:spAutoFit/>
          </a:bodyPr>
          <a:lstStyle/>
          <a:p>
            <a:pPr marL="13999" marR="5600">
              <a:lnSpc>
                <a:spcPct val="107300"/>
              </a:lnSpc>
              <a:spcBef>
                <a:spcPts val="336"/>
              </a:spcBef>
            </a:pPr>
            <a:r>
              <a:rPr sz="2000" b="1" spc="-11" dirty="0">
                <a:solidFill>
                  <a:srgbClr val="11AEA7"/>
                </a:solidFill>
                <a:latin typeface="Trebuchet MS"/>
                <a:cs typeface="Trebuchet MS"/>
              </a:rPr>
              <a:t>Организаторы </a:t>
            </a:r>
            <a:r>
              <a:rPr spc="-11" dirty="0">
                <a:solidFill>
                  <a:srgbClr val="424242"/>
                </a:solidFill>
                <a:latin typeface="Trebuchet MS"/>
                <a:cs typeface="Trebuchet MS"/>
              </a:rPr>
              <a:t>муниципальные</a:t>
            </a:r>
            <a:r>
              <a:rPr spc="-66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pc="-22" dirty="0">
                <a:solidFill>
                  <a:srgbClr val="424242"/>
                </a:solidFill>
                <a:latin typeface="Trebuchet MS"/>
                <a:cs typeface="Trebuchet MS"/>
              </a:rPr>
              <a:t>ОИВ, </a:t>
            </a:r>
            <a:r>
              <a:rPr dirty="0">
                <a:solidFill>
                  <a:srgbClr val="424242"/>
                </a:solidFill>
                <a:latin typeface="Trebuchet MS"/>
                <a:cs typeface="Trebuchet MS"/>
              </a:rPr>
              <a:t>отвечающие</a:t>
            </a:r>
            <a:r>
              <a:rPr spc="-33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24242"/>
                </a:solidFill>
                <a:latin typeface="Trebuchet MS"/>
                <a:cs typeface="Trebuchet MS"/>
              </a:rPr>
              <a:t>за</a:t>
            </a:r>
            <a:r>
              <a:rPr spc="6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pc="-11" dirty="0">
                <a:solidFill>
                  <a:srgbClr val="424242"/>
                </a:solidFill>
                <a:latin typeface="Trebuchet MS"/>
                <a:cs typeface="Trebuchet MS"/>
              </a:rPr>
              <a:t>образование</a:t>
            </a:r>
            <a:endParaRPr dirty="0">
              <a:latin typeface="Trebuchet MS"/>
              <a:cs typeface="Trebuchet M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754877" y="2245327"/>
            <a:ext cx="3891715" cy="1716347"/>
            <a:chOff x="4314444" y="2036064"/>
            <a:chExt cx="3531235" cy="155638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14444" y="2036064"/>
              <a:ext cx="3531107" cy="155600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367784" y="2101596"/>
              <a:ext cx="3400425" cy="1424940"/>
            </a:xfrm>
            <a:custGeom>
              <a:avLst/>
              <a:gdLst/>
              <a:ahLst/>
              <a:cxnLst/>
              <a:rect l="l" t="t" r="r" b="b"/>
              <a:pathLst>
                <a:path w="3400425" h="1424939">
                  <a:moveTo>
                    <a:pt x="3254629" y="0"/>
                  </a:moveTo>
                  <a:lnTo>
                    <a:pt x="145414" y="0"/>
                  </a:lnTo>
                  <a:lnTo>
                    <a:pt x="99421" y="7405"/>
                  </a:lnTo>
                  <a:lnTo>
                    <a:pt x="59500" y="28033"/>
                  </a:lnTo>
                  <a:lnTo>
                    <a:pt x="28033" y="59500"/>
                  </a:lnTo>
                  <a:lnTo>
                    <a:pt x="7405" y="99421"/>
                  </a:lnTo>
                  <a:lnTo>
                    <a:pt x="0" y="145414"/>
                  </a:lnTo>
                  <a:lnTo>
                    <a:pt x="0" y="1279525"/>
                  </a:lnTo>
                  <a:lnTo>
                    <a:pt x="7405" y="1325518"/>
                  </a:lnTo>
                  <a:lnTo>
                    <a:pt x="28033" y="1365439"/>
                  </a:lnTo>
                  <a:lnTo>
                    <a:pt x="59500" y="1396906"/>
                  </a:lnTo>
                  <a:lnTo>
                    <a:pt x="99421" y="1417534"/>
                  </a:lnTo>
                  <a:lnTo>
                    <a:pt x="145414" y="1424939"/>
                  </a:lnTo>
                  <a:lnTo>
                    <a:pt x="3254629" y="1424939"/>
                  </a:lnTo>
                  <a:lnTo>
                    <a:pt x="3300622" y="1417534"/>
                  </a:lnTo>
                  <a:lnTo>
                    <a:pt x="3340543" y="1396906"/>
                  </a:lnTo>
                  <a:lnTo>
                    <a:pt x="3372010" y="1365439"/>
                  </a:lnTo>
                  <a:lnTo>
                    <a:pt x="3392638" y="1325518"/>
                  </a:lnTo>
                  <a:lnTo>
                    <a:pt x="3400043" y="1279525"/>
                  </a:lnTo>
                  <a:lnTo>
                    <a:pt x="3400043" y="145414"/>
                  </a:lnTo>
                  <a:lnTo>
                    <a:pt x="3392638" y="99421"/>
                  </a:lnTo>
                  <a:lnTo>
                    <a:pt x="3372010" y="59500"/>
                  </a:lnTo>
                  <a:lnTo>
                    <a:pt x="3340543" y="28033"/>
                  </a:lnTo>
                  <a:lnTo>
                    <a:pt x="3300622" y="7405"/>
                  </a:lnTo>
                  <a:lnTo>
                    <a:pt x="32546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138239" y="2731707"/>
            <a:ext cx="2865075" cy="701095"/>
          </a:xfrm>
          <a:prstGeom prst="rect">
            <a:avLst/>
          </a:prstGeom>
        </p:spPr>
        <p:txBody>
          <a:bodyPr vert="horz" wrap="square" lIns="0" tIns="64395" rIns="0" bIns="0" rtlCol="0">
            <a:spAutoFit/>
          </a:bodyPr>
          <a:lstStyle/>
          <a:p>
            <a:pPr marL="13999">
              <a:spcBef>
                <a:spcPts val="506"/>
              </a:spcBef>
            </a:pPr>
            <a:r>
              <a:rPr sz="2000" b="1" spc="-11" dirty="0">
                <a:solidFill>
                  <a:srgbClr val="11AEA7"/>
                </a:solidFill>
                <a:latin typeface="Trebuchet MS"/>
                <a:cs typeface="Trebuchet MS"/>
              </a:rPr>
              <a:t>«Сириус.Курсы»</a:t>
            </a:r>
            <a:endParaRPr sz="2000" dirty="0">
              <a:latin typeface="Trebuchet MS"/>
              <a:cs typeface="Trebuchet MS"/>
            </a:endParaRPr>
          </a:p>
          <a:p>
            <a:pPr marL="13999">
              <a:spcBef>
                <a:spcPts val="353"/>
              </a:spcBef>
            </a:pPr>
            <a:r>
              <a:rPr spc="-22" dirty="0">
                <a:solidFill>
                  <a:srgbClr val="424242"/>
                </a:solidFill>
                <a:latin typeface="Trebuchet MS"/>
                <a:cs typeface="Trebuchet MS"/>
              </a:rPr>
              <a:t>технологическая</a:t>
            </a:r>
            <a:r>
              <a:rPr spc="33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pc="-11" dirty="0">
                <a:solidFill>
                  <a:srgbClr val="424242"/>
                </a:solidFill>
                <a:latin typeface="Trebuchet MS"/>
                <a:cs typeface="Trebuchet MS"/>
              </a:rPr>
              <a:t>площадка</a:t>
            </a:r>
            <a:endParaRPr dirty="0">
              <a:latin typeface="Trebuchet MS"/>
              <a:cs typeface="Trebuchet M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445461" y="4403258"/>
            <a:ext cx="4196138" cy="1787073"/>
            <a:chOff x="2218944" y="3992879"/>
            <a:chExt cx="3807460" cy="1620520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18944" y="3992879"/>
              <a:ext cx="3806952" cy="162001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272284" y="4058411"/>
              <a:ext cx="3676015" cy="1489075"/>
            </a:xfrm>
            <a:custGeom>
              <a:avLst/>
              <a:gdLst/>
              <a:ahLst/>
              <a:cxnLst/>
              <a:rect l="l" t="t" r="r" b="b"/>
              <a:pathLst>
                <a:path w="3676015" h="1489075">
                  <a:moveTo>
                    <a:pt x="3523996" y="0"/>
                  </a:moveTo>
                  <a:lnTo>
                    <a:pt x="151892" y="0"/>
                  </a:lnTo>
                  <a:lnTo>
                    <a:pt x="103908" y="7750"/>
                  </a:lnTo>
                  <a:lnTo>
                    <a:pt x="62215" y="29325"/>
                  </a:lnTo>
                  <a:lnTo>
                    <a:pt x="29325" y="62215"/>
                  </a:lnTo>
                  <a:lnTo>
                    <a:pt x="7750" y="103908"/>
                  </a:lnTo>
                  <a:lnTo>
                    <a:pt x="0" y="151892"/>
                  </a:lnTo>
                  <a:lnTo>
                    <a:pt x="0" y="1337056"/>
                  </a:lnTo>
                  <a:lnTo>
                    <a:pt x="7750" y="1385039"/>
                  </a:lnTo>
                  <a:lnTo>
                    <a:pt x="29325" y="1426732"/>
                  </a:lnTo>
                  <a:lnTo>
                    <a:pt x="62215" y="1459622"/>
                  </a:lnTo>
                  <a:lnTo>
                    <a:pt x="103908" y="1481197"/>
                  </a:lnTo>
                  <a:lnTo>
                    <a:pt x="151892" y="1488948"/>
                  </a:lnTo>
                  <a:lnTo>
                    <a:pt x="3523996" y="1488948"/>
                  </a:lnTo>
                  <a:lnTo>
                    <a:pt x="3571979" y="1481197"/>
                  </a:lnTo>
                  <a:lnTo>
                    <a:pt x="3613672" y="1459622"/>
                  </a:lnTo>
                  <a:lnTo>
                    <a:pt x="3646562" y="1426732"/>
                  </a:lnTo>
                  <a:lnTo>
                    <a:pt x="3668137" y="1385039"/>
                  </a:lnTo>
                  <a:lnTo>
                    <a:pt x="3675888" y="1337056"/>
                  </a:lnTo>
                  <a:lnTo>
                    <a:pt x="3675888" y="151892"/>
                  </a:lnTo>
                  <a:lnTo>
                    <a:pt x="3668137" y="103908"/>
                  </a:lnTo>
                  <a:lnTo>
                    <a:pt x="3646562" y="62215"/>
                  </a:lnTo>
                  <a:lnTo>
                    <a:pt x="3613672" y="29325"/>
                  </a:lnTo>
                  <a:lnTo>
                    <a:pt x="3571979" y="7750"/>
                  </a:lnTo>
                  <a:lnTo>
                    <a:pt x="35239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829524" y="4686162"/>
            <a:ext cx="3394141" cy="1519268"/>
          </a:xfrm>
          <a:prstGeom prst="rect">
            <a:avLst/>
          </a:prstGeom>
        </p:spPr>
        <p:txBody>
          <a:bodyPr vert="horz" wrap="square" lIns="0" tIns="64395" rIns="0" bIns="0" rtlCol="0">
            <a:spAutoFit/>
          </a:bodyPr>
          <a:lstStyle/>
          <a:p>
            <a:pPr marL="13999">
              <a:spcBef>
                <a:spcPts val="506"/>
              </a:spcBef>
            </a:pPr>
            <a:r>
              <a:rPr sz="2000" b="1" spc="55" dirty="0">
                <a:solidFill>
                  <a:srgbClr val="11AEA7"/>
                </a:solidFill>
                <a:latin typeface="Trebuchet MS"/>
                <a:cs typeface="Trebuchet MS"/>
              </a:rPr>
              <a:t>Код</a:t>
            </a:r>
            <a:r>
              <a:rPr sz="2000" b="1" spc="-171" dirty="0">
                <a:solidFill>
                  <a:srgbClr val="11AEA7"/>
                </a:solidFill>
                <a:latin typeface="Trebuchet MS"/>
                <a:cs typeface="Trebuchet MS"/>
              </a:rPr>
              <a:t> </a:t>
            </a:r>
            <a:r>
              <a:rPr sz="2000" b="1" spc="-11" dirty="0">
                <a:solidFill>
                  <a:srgbClr val="11AEA7"/>
                </a:solidFill>
                <a:latin typeface="Trebuchet MS"/>
                <a:cs typeface="Trebuchet MS"/>
              </a:rPr>
              <a:t>участника</a:t>
            </a:r>
            <a:endParaRPr sz="2000" dirty="0">
              <a:latin typeface="Trebuchet MS"/>
              <a:cs typeface="Trebuchet MS"/>
            </a:endParaRPr>
          </a:p>
          <a:p>
            <a:pPr marL="13999" marR="5600">
              <a:spcBef>
                <a:spcPts val="353"/>
              </a:spcBef>
            </a:pPr>
            <a:r>
              <a:rPr dirty="0">
                <a:solidFill>
                  <a:srgbClr val="424242"/>
                </a:solidFill>
                <a:latin typeface="Trebuchet MS"/>
                <a:cs typeface="Trebuchet MS"/>
              </a:rPr>
              <a:t>При</a:t>
            </a:r>
            <a:r>
              <a:rPr spc="-44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pc="-22" dirty="0">
                <a:solidFill>
                  <a:srgbClr val="424242"/>
                </a:solidFill>
                <a:latin typeface="Trebuchet MS"/>
                <a:cs typeface="Trebuchet MS"/>
              </a:rPr>
              <a:t>наличии</a:t>
            </a:r>
            <a:r>
              <a:rPr spc="-28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24242"/>
                </a:solidFill>
                <a:latin typeface="Trebuchet MS"/>
                <a:cs typeface="Trebuchet MS"/>
              </a:rPr>
              <a:t>кода</a:t>
            </a:r>
            <a:r>
              <a:rPr spc="-28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24242"/>
                </a:solidFill>
                <a:latin typeface="Trebuchet MS"/>
                <a:cs typeface="Trebuchet MS"/>
              </a:rPr>
              <a:t>можно</a:t>
            </a:r>
            <a:r>
              <a:rPr spc="-44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pc="-11" dirty="0">
                <a:solidFill>
                  <a:srgbClr val="424242"/>
                </a:solidFill>
                <a:latin typeface="Trebuchet MS"/>
                <a:cs typeface="Trebuchet MS"/>
              </a:rPr>
              <a:t>начать </a:t>
            </a:r>
            <a:r>
              <a:rPr dirty="0">
                <a:solidFill>
                  <a:srgbClr val="424242"/>
                </a:solidFill>
                <a:latin typeface="Trebuchet MS"/>
                <a:cs typeface="Trebuchet MS"/>
              </a:rPr>
              <a:t>в</a:t>
            </a:r>
            <a:r>
              <a:rPr spc="-88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24242"/>
                </a:solidFill>
                <a:latin typeface="Trebuchet MS"/>
                <a:cs typeface="Trebuchet MS"/>
              </a:rPr>
              <a:t>любой</a:t>
            </a:r>
            <a:r>
              <a:rPr spc="-61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24242"/>
                </a:solidFill>
                <a:latin typeface="Trebuchet MS"/>
                <a:cs typeface="Trebuchet MS"/>
              </a:rPr>
              <a:t>момент</a:t>
            </a:r>
            <a:r>
              <a:rPr spc="-105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24242"/>
                </a:solidFill>
                <a:latin typeface="Trebuchet MS"/>
                <a:cs typeface="Trebuchet MS"/>
              </a:rPr>
              <a:t>в</a:t>
            </a:r>
            <a:r>
              <a:rPr spc="-83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pc="-11" dirty="0">
                <a:solidFill>
                  <a:srgbClr val="424242"/>
                </a:solidFill>
                <a:latin typeface="Trebuchet MS"/>
                <a:cs typeface="Trebuchet MS"/>
              </a:rPr>
              <a:t>промежутке </a:t>
            </a:r>
            <a:r>
              <a:rPr dirty="0">
                <a:solidFill>
                  <a:srgbClr val="424242"/>
                </a:solidFill>
                <a:latin typeface="Trebuchet MS"/>
                <a:cs typeface="Trebuchet MS"/>
              </a:rPr>
              <a:t>проведения</a:t>
            </a:r>
            <a:r>
              <a:rPr spc="-126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pc="-11" dirty="0">
                <a:solidFill>
                  <a:srgbClr val="424242"/>
                </a:solidFill>
                <a:latin typeface="Trebuchet MS"/>
                <a:cs typeface="Trebuchet MS"/>
              </a:rPr>
              <a:t>олимпиады</a:t>
            </a:r>
            <a:endParaRPr dirty="0">
              <a:latin typeface="Trebuchet MS"/>
              <a:cs typeface="Trebuchet MS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871141" y="4473846"/>
            <a:ext cx="4117057" cy="1716347"/>
            <a:chOff x="6234684" y="4056888"/>
            <a:chExt cx="3735704" cy="1556385"/>
          </a:xfrm>
        </p:grpSpPr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34684" y="4056888"/>
              <a:ext cx="3735323" cy="155600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288024" y="4122420"/>
              <a:ext cx="3604260" cy="1424940"/>
            </a:xfrm>
            <a:custGeom>
              <a:avLst/>
              <a:gdLst/>
              <a:ahLst/>
              <a:cxnLst/>
              <a:rect l="l" t="t" r="r" b="b"/>
              <a:pathLst>
                <a:path w="3604259" h="1424939">
                  <a:moveTo>
                    <a:pt x="3458845" y="0"/>
                  </a:moveTo>
                  <a:lnTo>
                    <a:pt x="145414" y="0"/>
                  </a:lnTo>
                  <a:lnTo>
                    <a:pt x="99421" y="7405"/>
                  </a:lnTo>
                  <a:lnTo>
                    <a:pt x="59500" y="28033"/>
                  </a:lnTo>
                  <a:lnTo>
                    <a:pt x="28033" y="59500"/>
                  </a:lnTo>
                  <a:lnTo>
                    <a:pt x="7405" y="99421"/>
                  </a:lnTo>
                  <a:lnTo>
                    <a:pt x="0" y="145414"/>
                  </a:lnTo>
                  <a:lnTo>
                    <a:pt x="0" y="1279524"/>
                  </a:lnTo>
                  <a:lnTo>
                    <a:pt x="7405" y="1325518"/>
                  </a:lnTo>
                  <a:lnTo>
                    <a:pt x="28033" y="1365439"/>
                  </a:lnTo>
                  <a:lnTo>
                    <a:pt x="59500" y="1396906"/>
                  </a:lnTo>
                  <a:lnTo>
                    <a:pt x="99421" y="1417534"/>
                  </a:lnTo>
                  <a:lnTo>
                    <a:pt x="145414" y="1424939"/>
                  </a:lnTo>
                  <a:lnTo>
                    <a:pt x="3458845" y="1424939"/>
                  </a:lnTo>
                  <a:lnTo>
                    <a:pt x="3504838" y="1417534"/>
                  </a:lnTo>
                  <a:lnTo>
                    <a:pt x="3544759" y="1396906"/>
                  </a:lnTo>
                  <a:lnTo>
                    <a:pt x="3576226" y="1365439"/>
                  </a:lnTo>
                  <a:lnTo>
                    <a:pt x="3596854" y="1325518"/>
                  </a:lnTo>
                  <a:lnTo>
                    <a:pt x="3604259" y="1279524"/>
                  </a:lnTo>
                  <a:lnTo>
                    <a:pt x="3604259" y="145414"/>
                  </a:lnTo>
                  <a:lnTo>
                    <a:pt x="3596854" y="99421"/>
                  </a:lnTo>
                  <a:lnTo>
                    <a:pt x="3576226" y="59500"/>
                  </a:lnTo>
                  <a:lnTo>
                    <a:pt x="3544759" y="28033"/>
                  </a:lnTo>
                  <a:lnTo>
                    <a:pt x="3504838" y="7405"/>
                  </a:lnTo>
                  <a:lnTo>
                    <a:pt x="34588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254925" y="4814896"/>
            <a:ext cx="3294066" cy="950209"/>
          </a:xfrm>
          <a:prstGeom prst="rect">
            <a:avLst/>
          </a:prstGeom>
        </p:spPr>
        <p:txBody>
          <a:bodyPr vert="horz" wrap="square" lIns="0" tIns="36398" rIns="0" bIns="0" rtlCol="0">
            <a:spAutoFit/>
          </a:bodyPr>
          <a:lstStyle/>
          <a:p>
            <a:pPr marL="13999" marR="5600">
              <a:lnSpc>
                <a:spcPct val="105900"/>
              </a:lnSpc>
              <a:spcBef>
                <a:spcPts val="287"/>
              </a:spcBef>
            </a:pPr>
            <a:r>
              <a:rPr sz="2000" b="1" dirty="0">
                <a:solidFill>
                  <a:srgbClr val="11AEA7"/>
                </a:solidFill>
                <a:latin typeface="Trebuchet MS"/>
                <a:cs typeface="Trebuchet MS"/>
              </a:rPr>
              <a:t>Автоматическая</a:t>
            </a:r>
            <a:r>
              <a:rPr sz="2000" b="1" spc="220" dirty="0">
                <a:solidFill>
                  <a:srgbClr val="11AEA7"/>
                </a:solidFill>
                <a:latin typeface="Trebuchet MS"/>
                <a:cs typeface="Trebuchet MS"/>
              </a:rPr>
              <a:t> </a:t>
            </a:r>
            <a:r>
              <a:rPr sz="2000" b="1" spc="-11" dirty="0">
                <a:solidFill>
                  <a:srgbClr val="11AEA7"/>
                </a:solidFill>
                <a:latin typeface="Trebuchet MS"/>
                <a:cs typeface="Trebuchet MS"/>
              </a:rPr>
              <a:t>проверка </a:t>
            </a:r>
            <a:r>
              <a:rPr dirty="0">
                <a:solidFill>
                  <a:srgbClr val="424242"/>
                </a:solidFill>
                <a:latin typeface="Trebuchet MS"/>
                <a:cs typeface="Trebuchet MS"/>
              </a:rPr>
              <a:t>Все</a:t>
            </a:r>
            <a:r>
              <a:rPr spc="-55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24242"/>
                </a:solidFill>
                <a:latin typeface="Trebuchet MS"/>
                <a:cs typeface="Trebuchet MS"/>
              </a:rPr>
              <a:t>задания</a:t>
            </a:r>
            <a:r>
              <a:rPr spc="-17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pc="-11" dirty="0">
                <a:solidFill>
                  <a:srgbClr val="424242"/>
                </a:solidFill>
                <a:latin typeface="Trebuchet MS"/>
                <a:cs typeface="Trebuchet MS"/>
              </a:rPr>
              <a:t>проверяются автоматически</a:t>
            </a:r>
            <a:endParaRPr dirty="0">
              <a:latin typeface="Trebuchet MS"/>
              <a:cs typeface="Trebuchet MS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8920223" y="2230201"/>
            <a:ext cx="3891715" cy="1716347"/>
            <a:chOff x="8093964" y="2022348"/>
            <a:chExt cx="3531235" cy="1556385"/>
          </a:xfrm>
        </p:grpSpPr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93964" y="2022348"/>
              <a:ext cx="3531108" cy="1556003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8147304" y="2087880"/>
              <a:ext cx="3400425" cy="1424940"/>
            </a:xfrm>
            <a:custGeom>
              <a:avLst/>
              <a:gdLst/>
              <a:ahLst/>
              <a:cxnLst/>
              <a:rect l="l" t="t" r="r" b="b"/>
              <a:pathLst>
                <a:path w="3400425" h="1424939">
                  <a:moveTo>
                    <a:pt x="3254629" y="0"/>
                  </a:moveTo>
                  <a:lnTo>
                    <a:pt x="145415" y="0"/>
                  </a:lnTo>
                  <a:lnTo>
                    <a:pt x="99421" y="7405"/>
                  </a:lnTo>
                  <a:lnTo>
                    <a:pt x="59500" y="28033"/>
                  </a:lnTo>
                  <a:lnTo>
                    <a:pt x="28033" y="59500"/>
                  </a:lnTo>
                  <a:lnTo>
                    <a:pt x="7405" y="99421"/>
                  </a:lnTo>
                  <a:lnTo>
                    <a:pt x="0" y="145415"/>
                  </a:lnTo>
                  <a:lnTo>
                    <a:pt x="0" y="1279525"/>
                  </a:lnTo>
                  <a:lnTo>
                    <a:pt x="7405" y="1325518"/>
                  </a:lnTo>
                  <a:lnTo>
                    <a:pt x="28033" y="1365439"/>
                  </a:lnTo>
                  <a:lnTo>
                    <a:pt x="59500" y="1396906"/>
                  </a:lnTo>
                  <a:lnTo>
                    <a:pt x="99421" y="1417534"/>
                  </a:lnTo>
                  <a:lnTo>
                    <a:pt x="145415" y="1424940"/>
                  </a:lnTo>
                  <a:lnTo>
                    <a:pt x="3254629" y="1424940"/>
                  </a:lnTo>
                  <a:lnTo>
                    <a:pt x="3300622" y="1417534"/>
                  </a:lnTo>
                  <a:lnTo>
                    <a:pt x="3340543" y="1396906"/>
                  </a:lnTo>
                  <a:lnTo>
                    <a:pt x="3372010" y="1365439"/>
                  </a:lnTo>
                  <a:lnTo>
                    <a:pt x="3392638" y="1325518"/>
                  </a:lnTo>
                  <a:lnTo>
                    <a:pt x="3400044" y="1279525"/>
                  </a:lnTo>
                  <a:lnTo>
                    <a:pt x="3400044" y="145415"/>
                  </a:lnTo>
                  <a:lnTo>
                    <a:pt x="3392638" y="99421"/>
                  </a:lnTo>
                  <a:lnTo>
                    <a:pt x="3372010" y="59500"/>
                  </a:lnTo>
                  <a:lnTo>
                    <a:pt x="3340543" y="28033"/>
                  </a:lnTo>
                  <a:lnTo>
                    <a:pt x="3300622" y="7405"/>
                  </a:lnTo>
                  <a:lnTo>
                    <a:pt x="32546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9661754" y="3342919"/>
            <a:ext cx="2576748" cy="567427"/>
          </a:xfrm>
          <a:prstGeom prst="rect">
            <a:avLst/>
          </a:prstGeom>
        </p:spPr>
        <p:txBody>
          <a:bodyPr vert="horz" wrap="square" lIns="0" tIns="13299" rIns="0" bIns="0" rtlCol="0">
            <a:spAutoFit/>
          </a:bodyPr>
          <a:lstStyle/>
          <a:p>
            <a:pPr marL="13999">
              <a:spcBef>
                <a:spcPts val="105"/>
              </a:spcBef>
            </a:pPr>
            <a:r>
              <a:rPr dirty="0">
                <a:solidFill>
                  <a:srgbClr val="424242"/>
                </a:solidFill>
                <a:latin typeface="Trebuchet MS"/>
                <a:cs typeface="Trebuchet MS"/>
              </a:rPr>
              <a:t>для</a:t>
            </a:r>
            <a:r>
              <a:rPr spc="-72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24242"/>
                </a:solidFill>
                <a:latin typeface="Trebuchet MS"/>
                <a:cs typeface="Trebuchet MS"/>
              </a:rPr>
              <a:t>каждой</a:t>
            </a:r>
            <a:r>
              <a:rPr spc="-72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24242"/>
                </a:solidFill>
                <a:latin typeface="Trebuchet MS"/>
                <a:cs typeface="Trebuchet MS"/>
              </a:rPr>
              <a:t>свой</a:t>
            </a:r>
            <a:r>
              <a:rPr spc="-72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pc="-11" dirty="0">
                <a:solidFill>
                  <a:srgbClr val="424242"/>
                </a:solidFill>
                <a:latin typeface="Trebuchet MS"/>
                <a:cs typeface="Trebuchet MS"/>
              </a:rPr>
              <a:t>график</a:t>
            </a:r>
            <a:endParaRPr dirty="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341983" y="2628230"/>
            <a:ext cx="1168704" cy="633039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 marR="5600">
              <a:spcBef>
                <a:spcPts val="110"/>
              </a:spcBef>
            </a:pPr>
            <a:r>
              <a:rPr sz="2000" b="1" spc="-11" dirty="0">
                <a:solidFill>
                  <a:srgbClr val="11AEA7"/>
                </a:solidFill>
                <a:latin typeface="Trebuchet MS"/>
                <a:cs typeface="Trebuchet MS"/>
              </a:rPr>
              <a:t>группы регионов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531728" y="2211798"/>
            <a:ext cx="617244" cy="1238767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spcBef>
                <a:spcPts val="110"/>
              </a:spcBef>
            </a:pPr>
            <a:r>
              <a:rPr sz="7900" b="1" spc="-55" dirty="0">
                <a:solidFill>
                  <a:srgbClr val="11AEA7"/>
                </a:solidFill>
                <a:latin typeface="Trebuchet MS"/>
                <a:cs typeface="Trebuchet MS"/>
              </a:rPr>
              <a:t>4</a:t>
            </a:r>
            <a:endParaRPr sz="7900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" y="7"/>
            <a:ext cx="13436599" cy="75628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04570" y="448310"/>
            <a:ext cx="10600055" cy="1033145"/>
          </a:xfrm>
          <a:prstGeom prst="rect">
            <a:avLst/>
          </a:prstGeom>
        </p:spPr>
        <p:txBody>
          <a:bodyPr vert="horz" wrap="square" lIns="0" tIns="13991" rIns="0" bIns="0" rtlCol="0">
            <a:noAutofit/>
          </a:bodyPr>
          <a:lstStyle/>
          <a:p>
            <a:pPr marL="13970" algn="ctr">
              <a:spcBef>
                <a:spcPts val="110"/>
              </a:spcBef>
            </a:pPr>
            <a:r>
              <a:rPr lang="ru-RU" sz="3500" spc="-11" dirty="0">
                <a:solidFill>
                  <a:srgbClr val="472E8C"/>
                </a:solidFill>
              </a:rPr>
              <a:t>Организация школьного этапа ВсОШ на платформе «Сириус. Курсы» </a:t>
            </a:r>
          </a:p>
        </p:txBody>
      </p:sp>
      <p:graphicFrame>
        <p:nvGraphicFramePr>
          <p:cNvPr id="12" name="Таблица 11"/>
          <p:cNvGraphicFramePr/>
          <p:nvPr>
            <p:custDataLst>
              <p:tags r:id="rId1"/>
            </p:custDataLst>
          </p:nvPr>
        </p:nvGraphicFramePr>
        <p:xfrm>
          <a:off x="1977390" y="1419225"/>
          <a:ext cx="9441180" cy="6085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1360"/>
                <a:gridCol w="3999865"/>
                <a:gridCol w="2359660"/>
                <a:gridCol w="2360295"/>
              </a:tblGrid>
              <a:tr h="4768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00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000"/>
                        <a:t>предмет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000"/>
                        <a:t>классы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000"/>
                        <a:t>дата проведения</a:t>
                      </a:r>
                    </a:p>
                  </a:txBody>
                  <a:tcPr/>
                </a:tc>
              </a:tr>
              <a:tr h="55753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4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400" b="1"/>
                        <a:t>Физика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400" b="1"/>
                        <a:t>7-11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400" b="1"/>
                        <a:t>02.10.25</a:t>
                      </a:r>
                    </a:p>
                  </a:txBody>
                  <a:tcPr/>
                </a:tc>
              </a:tr>
              <a:tr h="55753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400" b="1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400" b="1"/>
                        <a:t>Химия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400" b="1"/>
                        <a:t>7-11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400" b="1"/>
                        <a:t>14.10.25</a:t>
                      </a:r>
                    </a:p>
                  </a:txBody>
                  <a:tcPr/>
                </a:tc>
              </a:tr>
              <a:tr h="55753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400" b="1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400" b="1"/>
                        <a:t>Астрономия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400" b="1"/>
                        <a:t>5-11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400" b="1"/>
                        <a:t>25.09.25</a:t>
                      </a:r>
                    </a:p>
                  </a:txBody>
                  <a:tcPr/>
                </a:tc>
              </a:tr>
              <a:tr h="558165">
                <a:tc row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400" b="1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400" b="1"/>
                        <a:t>Биология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400" b="1"/>
                        <a:t>5-6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400" b="1"/>
                        <a:t>09.10.25</a:t>
                      </a:r>
                    </a:p>
                  </a:txBody>
                  <a:tcPr/>
                </a:tc>
              </a:tr>
              <a:tr h="5575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400" b="1"/>
                        <a:t>Биология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400" b="1"/>
                        <a:t>7-11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400" b="1"/>
                        <a:t>10.10.25</a:t>
                      </a:r>
                    </a:p>
                  </a:txBody>
                  <a:tcPr/>
                </a:tc>
              </a:tr>
              <a:tr h="8197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400" b="1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400" b="1"/>
                        <a:t>Математика </a:t>
                      </a:r>
                    </a:p>
                    <a:p>
                      <a:pPr>
                        <a:buNone/>
                      </a:pPr>
                      <a:r>
                        <a:rPr lang="ru-RU" altLang="en-US" sz="2400" b="1"/>
                        <a:t>Математика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400" b="1"/>
                        <a:t>4-6</a:t>
                      </a:r>
                    </a:p>
                    <a:p>
                      <a:pPr>
                        <a:buNone/>
                      </a:pPr>
                      <a:r>
                        <a:rPr lang="ru-RU" altLang="en-US" sz="2400" b="1"/>
                        <a:t>7-11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400" b="1"/>
                        <a:t>16.10.25</a:t>
                      </a:r>
                    </a:p>
                    <a:p>
                      <a:pPr>
                        <a:buNone/>
                      </a:pPr>
                      <a:r>
                        <a:rPr lang="ru-RU" altLang="en-US" sz="2400" b="1"/>
                        <a:t>17.10.25</a:t>
                      </a:r>
                    </a:p>
                  </a:txBody>
                  <a:tcPr/>
                </a:tc>
              </a:tr>
              <a:tr h="419100">
                <a:tc rowSpan="4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400" b="1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400" b="1"/>
                        <a:t>Информатика(ИИ)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400" b="1"/>
                        <a:t>5-11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400" b="1"/>
                        <a:t>20.10.25</a:t>
                      </a:r>
                    </a:p>
                  </a:txBody>
                  <a:tcPr/>
                </a:tc>
              </a:tr>
              <a:tr h="428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400" b="1"/>
                        <a:t>Информатика (РТ)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400" b="1"/>
                        <a:t>5-11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400" b="1"/>
                        <a:t>22.10.2025</a:t>
                      </a:r>
                    </a:p>
                  </a:txBody>
                  <a:tcPr/>
                </a:tc>
              </a:tr>
              <a:tr h="4597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400" b="1"/>
                        <a:t>Информатика (ПР)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400" b="1"/>
                        <a:t>5-11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400" b="1"/>
                        <a:t>23.10.2025</a:t>
                      </a:r>
                    </a:p>
                  </a:txBody>
                  <a:tcPr/>
                </a:tc>
              </a:tr>
              <a:tr h="6229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400" b="1"/>
                        <a:t>Информатика (ИБ)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400" b="1"/>
                        <a:t>5-11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400" b="1"/>
                        <a:t>24.10.2025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" y="7"/>
            <a:ext cx="13436599" cy="75628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04570" y="816610"/>
            <a:ext cx="10454640" cy="1090930"/>
          </a:xfrm>
          <a:prstGeom prst="rect">
            <a:avLst/>
          </a:prstGeom>
        </p:spPr>
        <p:txBody>
          <a:bodyPr vert="horz" wrap="square" lIns="0" tIns="13991" rIns="0" bIns="0" rtlCol="0">
            <a:spAutoFit/>
          </a:bodyPr>
          <a:lstStyle/>
          <a:p>
            <a:pPr marL="13970" algn="ctr">
              <a:spcBef>
                <a:spcPts val="110"/>
              </a:spcBef>
            </a:pPr>
            <a:r>
              <a:rPr lang="ru-RU" sz="3500" spc="-11" dirty="0">
                <a:solidFill>
                  <a:srgbClr val="472E8C"/>
                </a:solidFill>
              </a:rPr>
              <a:t>Алгоритм проведения ШЭ ВсОШ на платформе «Сириус.Курсы»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93825" y="2192020"/>
            <a:ext cx="11882120" cy="4587240"/>
          </a:xfrm>
          <a:prstGeom prst="rect">
            <a:avLst/>
          </a:prstGeom>
        </p:spPr>
        <p:txBody>
          <a:bodyPr vert="horz" wrap="square" lIns="0" tIns="13293" rIns="0" bIns="0" rtlCol="0">
            <a:spAutoFit/>
          </a:bodyPr>
          <a:lstStyle/>
          <a:p>
            <a:pPr marL="13970" marR="4142740" algn="l">
              <a:lnSpc>
                <a:spcPct val="120000"/>
              </a:lnSpc>
              <a:spcBef>
                <a:spcPts val="105"/>
              </a:spcBef>
            </a:pPr>
            <a:r>
              <a:rPr sz="3100" spc="-17" dirty="0">
                <a:latin typeface="Microsoft Sans Serif" panose="020B0604020202020204"/>
                <a:cs typeface="Microsoft Sans Serif" panose="020B0604020202020204"/>
              </a:rPr>
              <a:t>Получение</a:t>
            </a:r>
            <a:r>
              <a:rPr sz="3100" spc="11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3100" spc="-50" dirty="0">
                <a:latin typeface="Microsoft Sans Serif" panose="020B0604020202020204"/>
                <a:cs typeface="Microsoft Sans Serif" panose="020B0604020202020204"/>
              </a:rPr>
              <a:t>кодов</a:t>
            </a:r>
            <a:r>
              <a:rPr sz="3100" spc="17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3100" spc="-22" dirty="0">
                <a:latin typeface="Microsoft Sans Serif" panose="020B0604020202020204"/>
                <a:cs typeface="Microsoft Sans Serif" panose="020B0604020202020204"/>
              </a:rPr>
              <a:t>участников </a:t>
            </a:r>
            <a:r>
              <a:rPr sz="3100" spc="-17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ru-RU" sz="3100" spc="-28" dirty="0">
                <a:latin typeface="Microsoft Sans Serif" panose="020B0604020202020204"/>
                <a:cs typeface="Microsoft Sans Serif" panose="020B0604020202020204"/>
              </a:rPr>
              <a:t>Составление списков</a:t>
            </a:r>
            <a:r>
              <a:rPr sz="3100" spc="761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3100" spc="-22" dirty="0">
                <a:latin typeface="Microsoft Sans Serif" panose="020B0604020202020204"/>
                <a:cs typeface="Microsoft Sans Serif" panose="020B0604020202020204"/>
              </a:rPr>
              <a:t>участников </a:t>
            </a:r>
            <a:r>
              <a:rPr sz="3100" spc="-17" dirty="0">
                <a:latin typeface="Microsoft Sans Serif" panose="020B0604020202020204"/>
                <a:cs typeface="Microsoft Sans Serif" panose="020B0604020202020204"/>
              </a:rPr>
              <a:t> </a:t>
            </a:r>
          </a:p>
          <a:p>
            <a:pPr marL="13970" marR="4142740" algn="l">
              <a:lnSpc>
                <a:spcPct val="120000"/>
              </a:lnSpc>
              <a:spcBef>
                <a:spcPts val="105"/>
              </a:spcBef>
            </a:pPr>
            <a:r>
              <a:rPr sz="3100" spc="-39" dirty="0">
                <a:latin typeface="Microsoft Sans Serif" panose="020B0604020202020204"/>
                <a:cs typeface="Microsoft Sans Serif" panose="020B0604020202020204"/>
              </a:rPr>
              <a:t>Работа</a:t>
            </a:r>
            <a:r>
              <a:rPr sz="3100" dirty="0">
                <a:latin typeface="Microsoft Sans Serif" panose="020B0604020202020204"/>
                <a:cs typeface="Microsoft Sans Serif" panose="020B0604020202020204"/>
              </a:rPr>
              <a:t> в</a:t>
            </a:r>
            <a:r>
              <a:rPr sz="3100" spc="6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3100" spc="-11" dirty="0">
                <a:latin typeface="Microsoft Sans Serif" panose="020B0604020202020204"/>
                <a:cs typeface="Microsoft Sans Serif" panose="020B0604020202020204"/>
              </a:rPr>
              <a:t>тестирующей</a:t>
            </a:r>
            <a:r>
              <a:rPr sz="3100" spc="6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3100" spc="-22" dirty="0">
                <a:latin typeface="Microsoft Sans Serif" panose="020B0604020202020204"/>
                <a:cs typeface="Microsoft Sans Serif" panose="020B0604020202020204"/>
              </a:rPr>
              <a:t>системе</a:t>
            </a:r>
            <a:endParaRPr sz="3100" dirty="0">
              <a:latin typeface="Microsoft Sans Serif" panose="020B0604020202020204"/>
              <a:cs typeface="Microsoft Sans Serif" panose="020B0604020202020204"/>
            </a:endParaRPr>
          </a:p>
          <a:p>
            <a:pPr marL="13970" marR="5715" algn="l">
              <a:lnSpc>
                <a:spcPts val="4430"/>
              </a:lnSpc>
              <a:spcBef>
                <a:spcPts val="275"/>
              </a:spcBef>
            </a:pPr>
            <a:r>
              <a:rPr sz="3100" spc="-22" dirty="0">
                <a:latin typeface="Microsoft Sans Serif" panose="020B0604020202020204"/>
                <a:cs typeface="Microsoft Sans Serif" panose="020B0604020202020204"/>
              </a:rPr>
              <a:t>Отображение</a:t>
            </a:r>
            <a:r>
              <a:rPr sz="3100" spc="17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3100" spc="-22" dirty="0">
                <a:latin typeface="Microsoft Sans Serif" panose="020B0604020202020204"/>
                <a:cs typeface="Microsoft Sans Serif" panose="020B0604020202020204"/>
              </a:rPr>
              <a:t>предварительных</a:t>
            </a:r>
            <a:r>
              <a:rPr sz="3100" spc="11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3100" spc="-61" dirty="0" err="1">
                <a:latin typeface="Microsoft Sans Serif" panose="020B0604020202020204"/>
                <a:cs typeface="Microsoft Sans Serif" panose="020B0604020202020204"/>
              </a:rPr>
              <a:t>результатов</a:t>
            </a:r>
            <a:r>
              <a:rPr lang="ru-RU" sz="3100" spc="-61" dirty="0" err="1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3100" spc="-44" dirty="0" err="1">
                <a:latin typeface="Microsoft Sans Serif" panose="020B0604020202020204"/>
                <a:cs typeface="Microsoft Sans Serif" panose="020B0604020202020204"/>
              </a:rPr>
              <a:t>проверки</a:t>
            </a:r>
            <a:r>
              <a:rPr lang="ru-RU" sz="3100" spc="-44" dirty="0">
                <a:latin typeface="Microsoft Sans Serif" panose="020B0604020202020204"/>
                <a:cs typeface="Microsoft Sans Serif" panose="020B0604020202020204"/>
              </a:rPr>
              <a:t>.</a:t>
            </a:r>
            <a:r>
              <a:rPr sz="3100" spc="-44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3100" spc="-799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3100" spc="-55" dirty="0">
                <a:latin typeface="Microsoft Sans Serif" panose="020B0604020202020204"/>
                <a:cs typeface="Microsoft Sans Serif" panose="020B0604020202020204"/>
              </a:rPr>
              <a:t>Разбор</a:t>
            </a:r>
            <a:r>
              <a:rPr sz="3100" spc="22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3100" spc="-28" dirty="0">
                <a:latin typeface="Microsoft Sans Serif" panose="020B0604020202020204"/>
                <a:cs typeface="Microsoft Sans Serif" panose="020B0604020202020204"/>
              </a:rPr>
              <a:t>заданий</a:t>
            </a:r>
            <a:endParaRPr sz="3100" dirty="0">
              <a:latin typeface="Microsoft Sans Serif" panose="020B0604020202020204"/>
              <a:cs typeface="Microsoft Sans Serif" panose="020B0604020202020204"/>
            </a:endParaRPr>
          </a:p>
          <a:p>
            <a:pPr marL="13970" marR="1715135" algn="l">
              <a:lnSpc>
                <a:spcPts val="4430"/>
              </a:lnSpc>
              <a:spcBef>
                <a:spcPts val="10"/>
              </a:spcBef>
            </a:pPr>
            <a:r>
              <a:rPr sz="3100" spc="-28" dirty="0">
                <a:latin typeface="Microsoft Sans Serif" panose="020B0604020202020204"/>
                <a:cs typeface="Microsoft Sans Serif" panose="020B0604020202020204"/>
              </a:rPr>
              <a:t>Ответы</a:t>
            </a:r>
            <a:r>
              <a:rPr sz="3100" spc="17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3100" spc="-11" dirty="0">
                <a:latin typeface="Microsoft Sans Serif" panose="020B0604020202020204"/>
                <a:cs typeface="Microsoft Sans Serif" panose="020B0604020202020204"/>
              </a:rPr>
              <a:t>на</a:t>
            </a:r>
            <a:r>
              <a:rPr sz="3100" spc="22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3100" spc="-17" dirty="0">
                <a:latin typeface="Microsoft Sans Serif" panose="020B0604020202020204"/>
                <a:cs typeface="Microsoft Sans Serif" panose="020B0604020202020204"/>
              </a:rPr>
              <a:t>вопросы</a:t>
            </a:r>
            <a:r>
              <a:rPr sz="3100" spc="17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3100" spc="-22" dirty="0">
                <a:latin typeface="Microsoft Sans Serif" panose="020B0604020202020204"/>
                <a:cs typeface="Microsoft Sans Serif" panose="020B0604020202020204"/>
              </a:rPr>
              <a:t>участников</a:t>
            </a:r>
            <a:r>
              <a:rPr sz="3100" spc="22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3100" dirty="0">
                <a:latin typeface="Microsoft Sans Serif" panose="020B0604020202020204"/>
                <a:cs typeface="Microsoft Sans Serif" panose="020B0604020202020204"/>
              </a:rPr>
              <a:t>о</a:t>
            </a:r>
            <a:r>
              <a:rPr sz="3100" spc="17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3100" spc="-11" dirty="0">
                <a:latin typeface="Microsoft Sans Serif" panose="020B0604020202020204"/>
                <a:cs typeface="Microsoft Sans Serif" panose="020B0604020202020204"/>
              </a:rPr>
              <a:t>несогласии </a:t>
            </a:r>
            <a:r>
              <a:rPr sz="3100" spc="-799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3100" dirty="0">
                <a:latin typeface="Microsoft Sans Serif" panose="020B0604020202020204"/>
                <a:cs typeface="Microsoft Sans Serif" panose="020B0604020202020204"/>
              </a:rPr>
              <a:t>с</a:t>
            </a:r>
            <a:r>
              <a:rPr sz="3100" spc="28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3100" spc="-22" dirty="0">
                <a:latin typeface="Microsoft Sans Serif" panose="020B0604020202020204"/>
                <a:cs typeface="Microsoft Sans Serif" panose="020B0604020202020204"/>
              </a:rPr>
              <a:t>выставленными</a:t>
            </a:r>
            <a:r>
              <a:rPr sz="3100" spc="28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3100" spc="-17" dirty="0">
                <a:latin typeface="Microsoft Sans Serif" panose="020B0604020202020204"/>
                <a:cs typeface="Microsoft Sans Serif" panose="020B0604020202020204"/>
              </a:rPr>
              <a:t>баллами</a:t>
            </a:r>
            <a:endParaRPr sz="3100" dirty="0">
              <a:latin typeface="Microsoft Sans Serif" panose="020B0604020202020204"/>
              <a:cs typeface="Microsoft Sans Serif" panose="020B0604020202020204"/>
            </a:endParaRPr>
          </a:p>
          <a:p>
            <a:pPr marL="13970" algn="l">
              <a:spcBef>
                <a:spcPts val="465"/>
              </a:spcBef>
            </a:pPr>
            <a:r>
              <a:rPr sz="3100" spc="-22" dirty="0">
                <a:latin typeface="Microsoft Sans Serif" panose="020B0604020202020204"/>
                <a:cs typeface="Microsoft Sans Serif" panose="020B0604020202020204"/>
              </a:rPr>
              <a:t>Отображение</a:t>
            </a:r>
            <a:r>
              <a:rPr sz="3100" spc="39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3100" spc="-39" dirty="0">
                <a:latin typeface="Microsoft Sans Serif" panose="020B0604020202020204"/>
                <a:cs typeface="Microsoft Sans Serif" panose="020B0604020202020204"/>
              </a:rPr>
              <a:t>окончательных</a:t>
            </a:r>
            <a:r>
              <a:rPr sz="3100" spc="39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3100" spc="-66" dirty="0">
                <a:latin typeface="Microsoft Sans Serif" panose="020B0604020202020204"/>
                <a:cs typeface="Microsoft Sans Serif" panose="020B0604020202020204"/>
              </a:rPr>
              <a:t>результатов</a:t>
            </a:r>
            <a:endParaRPr sz="3100" dirty="0">
              <a:latin typeface="Microsoft Sans Serif" panose="020B0604020202020204"/>
              <a:cs typeface="Microsoft Sans Serif" panose="020B0604020202020204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4638" y="2487826"/>
            <a:ext cx="161826" cy="16192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4638" y="3044956"/>
            <a:ext cx="161826" cy="16192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4638" y="3617151"/>
            <a:ext cx="161826" cy="16192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4638" y="4180510"/>
            <a:ext cx="161826" cy="16192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4638" y="5293972"/>
            <a:ext cx="161826" cy="16192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4638" y="6423297"/>
            <a:ext cx="161826" cy="1619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14425"/>
            <a:ext cx="4409584" cy="4830420"/>
            <a:chOff x="0" y="996696"/>
            <a:chExt cx="4001135" cy="43802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96696"/>
              <a:ext cx="4000562" cy="43799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043940"/>
              <a:ext cx="3941445" cy="4285615"/>
            </a:xfrm>
            <a:custGeom>
              <a:avLst/>
              <a:gdLst/>
              <a:ahLst/>
              <a:cxnLst/>
              <a:rect l="l" t="t" r="r" b="b"/>
              <a:pathLst>
                <a:path w="3941445" h="4285615">
                  <a:moveTo>
                    <a:pt x="3673602" y="0"/>
                  </a:moveTo>
                  <a:lnTo>
                    <a:pt x="0" y="0"/>
                  </a:lnTo>
                  <a:lnTo>
                    <a:pt x="0" y="4285488"/>
                  </a:lnTo>
                  <a:lnTo>
                    <a:pt x="3673602" y="4285488"/>
                  </a:lnTo>
                  <a:lnTo>
                    <a:pt x="3721674" y="4281178"/>
                  </a:lnTo>
                  <a:lnTo>
                    <a:pt x="3766922" y="4268753"/>
                  </a:lnTo>
                  <a:lnTo>
                    <a:pt x="3808588" y="4248968"/>
                  </a:lnTo>
                  <a:lnTo>
                    <a:pt x="3845918" y="4222579"/>
                  </a:lnTo>
                  <a:lnTo>
                    <a:pt x="3878155" y="4190342"/>
                  </a:lnTo>
                  <a:lnTo>
                    <a:pt x="3904544" y="4153012"/>
                  </a:lnTo>
                  <a:lnTo>
                    <a:pt x="3924329" y="4111346"/>
                  </a:lnTo>
                  <a:lnTo>
                    <a:pt x="3936754" y="4066098"/>
                  </a:lnTo>
                  <a:lnTo>
                    <a:pt x="3941064" y="4018026"/>
                  </a:lnTo>
                  <a:lnTo>
                    <a:pt x="3941064" y="267462"/>
                  </a:lnTo>
                  <a:lnTo>
                    <a:pt x="3936754" y="219389"/>
                  </a:lnTo>
                  <a:lnTo>
                    <a:pt x="3924329" y="174141"/>
                  </a:lnTo>
                  <a:lnTo>
                    <a:pt x="3904544" y="132475"/>
                  </a:lnTo>
                  <a:lnTo>
                    <a:pt x="3878155" y="95145"/>
                  </a:lnTo>
                  <a:lnTo>
                    <a:pt x="3845918" y="62908"/>
                  </a:lnTo>
                  <a:lnTo>
                    <a:pt x="3808588" y="36519"/>
                  </a:lnTo>
                  <a:lnTo>
                    <a:pt x="3766922" y="16734"/>
                  </a:lnTo>
                  <a:lnTo>
                    <a:pt x="3721674" y="4309"/>
                  </a:lnTo>
                  <a:lnTo>
                    <a:pt x="3673602" y="0"/>
                  </a:lnTo>
                  <a:close/>
                </a:path>
              </a:pathLst>
            </a:custGeom>
            <a:solidFill>
              <a:srgbClr val="00B0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4971543" y="3421770"/>
            <a:ext cx="6804378" cy="842417"/>
          </a:xfrm>
          <a:custGeom>
            <a:avLst/>
            <a:gdLst/>
            <a:ahLst/>
            <a:cxnLst/>
            <a:rect l="l" t="t" r="r" b="b"/>
            <a:pathLst>
              <a:path w="6174105" h="763904">
                <a:moveTo>
                  <a:pt x="5791962" y="0"/>
                </a:moveTo>
                <a:lnTo>
                  <a:pt x="381762" y="0"/>
                </a:lnTo>
                <a:lnTo>
                  <a:pt x="333878" y="2974"/>
                </a:lnTo>
                <a:lnTo>
                  <a:pt x="287769" y="11660"/>
                </a:lnTo>
                <a:lnTo>
                  <a:pt x="243791" y="25699"/>
                </a:lnTo>
                <a:lnTo>
                  <a:pt x="202303" y="44733"/>
                </a:lnTo>
                <a:lnTo>
                  <a:pt x="163662" y="68404"/>
                </a:lnTo>
                <a:lnTo>
                  <a:pt x="128227" y="96355"/>
                </a:lnTo>
                <a:lnTo>
                  <a:pt x="96355" y="128227"/>
                </a:lnTo>
                <a:lnTo>
                  <a:pt x="68404" y="163662"/>
                </a:lnTo>
                <a:lnTo>
                  <a:pt x="44733" y="202303"/>
                </a:lnTo>
                <a:lnTo>
                  <a:pt x="25699" y="243791"/>
                </a:lnTo>
                <a:lnTo>
                  <a:pt x="11660" y="287769"/>
                </a:lnTo>
                <a:lnTo>
                  <a:pt x="2974" y="333878"/>
                </a:lnTo>
                <a:lnTo>
                  <a:pt x="0" y="381762"/>
                </a:lnTo>
                <a:lnTo>
                  <a:pt x="2974" y="429645"/>
                </a:lnTo>
                <a:lnTo>
                  <a:pt x="11660" y="475754"/>
                </a:lnTo>
                <a:lnTo>
                  <a:pt x="25699" y="519732"/>
                </a:lnTo>
                <a:lnTo>
                  <a:pt x="44733" y="561220"/>
                </a:lnTo>
                <a:lnTo>
                  <a:pt x="68404" y="599861"/>
                </a:lnTo>
                <a:lnTo>
                  <a:pt x="96355" y="635296"/>
                </a:lnTo>
                <a:lnTo>
                  <a:pt x="128227" y="667168"/>
                </a:lnTo>
                <a:lnTo>
                  <a:pt x="163662" y="695119"/>
                </a:lnTo>
                <a:lnTo>
                  <a:pt x="202303" y="718790"/>
                </a:lnTo>
                <a:lnTo>
                  <a:pt x="243791" y="737824"/>
                </a:lnTo>
                <a:lnTo>
                  <a:pt x="287769" y="751863"/>
                </a:lnTo>
                <a:lnTo>
                  <a:pt x="333878" y="760549"/>
                </a:lnTo>
                <a:lnTo>
                  <a:pt x="381762" y="763524"/>
                </a:lnTo>
                <a:lnTo>
                  <a:pt x="5791962" y="763524"/>
                </a:lnTo>
                <a:lnTo>
                  <a:pt x="5839845" y="760549"/>
                </a:lnTo>
                <a:lnTo>
                  <a:pt x="5885954" y="751863"/>
                </a:lnTo>
                <a:lnTo>
                  <a:pt x="5929932" y="737824"/>
                </a:lnTo>
                <a:lnTo>
                  <a:pt x="5971420" y="718790"/>
                </a:lnTo>
                <a:lnTo>
                  <a:pt x="6010061" y="695119"/>
                </a:lnTo>
                <a:lnTo>
                  <a:pt x="6045496" y="667168"/>
                </a:lnTo>
                <a:lnTo>
                  <a:pt x="6077368" y="635296"/>
                </a:lnTo>
                <a:lnTo>
                  <a:pt x="6105319" y="599861"/>
                </a:lnTo>
                <a:lnTo>
                  <a:pt x="6128990" y="561220"/>
                </a:lnTo>
                <a:lnTo>
                  <a:pt x="6148024" y="519732"/>
                </a:lnTo>
                <a:lnTo>
                  <a:pt x="6162063" y="475754"/>
                </a:lnTo>
                <a:lnTo>
                  <a:pt x="6170749" y="429645"/>
                </a:lnTo>
                <a:lnTo>
                  <a:pt x="6173724" y="381762"/>
                </a:lnTo>
                <a:lnTo>
                  <a:pt x="6170749" y="333878"/>
                </a:lnTo>
                <a:lnTo>
                  <a:pt x="6162063" y="287769"/>
                </a:lnTo>
                <a:lnTo>
                  <a:pt x="6148024" y="243791"/>
                </a:lnTo>
                <a:lnTo>
                  <a:pt x="6128990" y="202303"/>
                </a:lnTo>
                <a:lnTo>
                  <a:pt x="6105319" y="163662"/>
                </a:lnTo>
                <a:lnTo>
                  <a:pt x="6077368" y="128227"/>
                </a:lnTo>
                <a:lnTo>
                  <a:pt x="6045496" y="96355"/>
                </a:lnTo>
                <a:lnTo>
                  <a:pt x="6010061" y="68404"/>
                </a:lnTo>
                <a:lnTo>
                  <a:pt x="5971420" y="44733"/>
                </a:lnTo>
                <a:lnTo>
                  <a:pt x="5929932" y="25699"/>
                </a:lnTo>
                <a:lnTo>
                  <a:pt x="5885954" y="11660"/>
                </a:lnTo>
                <a:lnTo>
                  <a:pt x="5839845" y="2974"/>
                </a:lnTo>
                <a:lnTo>
                  <a:pt x="5791962" y="0"/>
                </a:lnTo>
                <a:close/>
              </a:path>
            </a:pathLst>
          </a:custGeom>
          <a:solidFill>
            <a:srgbClr val="11AE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46648" y="5316683"/>
            <a:ext cx="3344454" cy="482482"/>
          </a:xfrm>
          <a:custGeom>
            <a:avLst/>
            <a:gdLst/>
            <a:ahLst/>
            <a:cxnLst/>
            <a:rect l="l" t="t" r="r" b="b"/>
            <a:pathLst>
              <a:path w="3034665" h="437514">
                <a:moveTo>
                  <a:pt x="0" y="218694"/>
                </a:moveTo>
                <a:lnTo>
                  <a:pt x="5776" y="168550"/>
                </a:lnTo>
                <a:lnTo>
                  <a:pt x="22229" y="122519"/>
                </a:lnTo>
                <a:lnTo>
                  <a:pt x="48045" y="81913"/>
                </a:lnTo>
                <a:lnTo>
                  <a:pt x="81913" y="48045"/>
                </a:lnTo>
                <a:lnTo>
                  <a:pt x="122519" y="22229"/>
                </a:lnTo>
                <a:lnTo>
                  <a:pt x="168550" y="5776"/>
                </a:lnTo>
                <a:lnTo>
                  <a:pt x="218693" y="0"/>
                </a:lnTo>
                <a:lnTo>
                  <a:pt x="2815589" y="0"/>
                </a:lnTo>
                <a:lnTo>
                  <a:pt x="2865733" y="5776"/>
                </a:lnTo>
                <a:lnTo>
                  <a:pt x="2911764" y="22229"/>
                </a:lnTo>
                <a:lnTo>
                  <a:pt x="2952370" y="48045"/>
                </a:lnTo>
                <a:lnTo>
                  <a:pt x="2986238" y="81913"/>
                </a:lnTo>
                <a:lnTo>
                  <a:pt x="3012054" y="122519"/>
                </a:lnTo>
                <a:lnTo>
                  <a:pt x="3028507" y="168550"/>
                </a:lnTo>
                <a:lnTo>
                  <a:pt x="3034283" y="218694"/>
                </a:lnTo>
                <a:lnTo>
                  <a:pt x="3028507" y="268837"/>
                </a:lnTo>
                <a:lnTo>
                  <a:pt x="3012054" y="314868"/>
                </a:lnTo>
                <a:lnTo>
                  <a:pt x="2986238" y="355474"/>
                </a:lnTo>
                <a:lnTo>
                  <a:pt x="2952370" y="389342"/>
                </a:lnTo>
                <a:lnTo>
                  <a:pt x="2911764" y="415158"/>
                </a:lnTo>
                <a:lnTo>
                  <a:pt x="2865733" y="431611"/>
                </a:lnTo>
                <a:lnTo>
                  <a:pt x="2815589" y="437388"/>
                </a:lnTo>
                <a:lnTo>
                  <a:pt x="218693" y="437388"/>
                </a:lnTo>
                <a:lnTo>
                  <a:pt x="168550" y="431611"/>
                </a:lnTo>
                <a:lnTo>
                  <a:pt x="122519" y="415158"/>
                </a:lnTo>
                <a:lnTo>
                  <a:pt x="81913" y="389342"/>
                </a:lnTo>
                <a:lnTo>
                  <a:pt x="48045" y="355474"/>
                </a:lnTo>
                <a:lnTo>
                  <a:pt x="22229" y="314868"/>
                </a:lnTo>
                <a:lnTo>
                  <a:pt x="5776" y="268837"/>
                </a:lnTo>
                <a:lnTo>
                  <a:pt x="0" y="218694"/>
                </a:lnTo>
                <a:close/>
              </a:path>
            </a:pathLst>
          </a:custGeom>
          <a:ln w="19812">
            <a:solidFill>
              <a:srgbClr val="00B0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50220" y="1100814"/>
            <a:ext cx="2611739" cy="99437"/>
          </a:xfrm>
          <a:custGeom>
            <a:avLst/>
            <a:gdLst/>
            <a:ahLst/>
            <a:cxnLst/>
            <a:rect l="l" t="t" r="r" b="b"/>
            <a:pathLst>
              <a:path w="2369820" h="90169">
                <a:moveTo>
                  <a:pt x="2369820" y="0"/>
                </a:moveTo>
                <a:lnTo>
                  <a:pt x="0" y="0"/>
                </a:lnTo>
                <a:lnTo>
                  <a:pt x="0" y="89915"/>
                </a:lnTo>
                <a:lnTo>
                  <a:pt x="2369820" y="89915"/>
                </a:lnTo>
                <a:lnTo>
                  <a:pt x="2369820" y="0"/>
                </a:lnTo>
                <a:close/>
              </a:path>
            </a:pathLst>
          </a:custGeom>
          <a:solidFill>
            <a:srgbClr val="0042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636419" y="451249"/>
            <a:ext cx="6161241" cy="321205"/>
          </a:xfrm>
          <a:prstGeom prst="rect">
            <a:avLst/>
          </a:prstGeom>
        </p:spPr>
        <p:txBody>
          <a:bodyPr vert="horz" wrap="square" lIns="0" tIns="13299" rIns="0" bIns="0" rtlCol="0">
            <a:spAutoFit/>
          </a:bodyPr>
          <a:lstStyle/>
          <a:p>
            <a:pPr marL="13999">
              <a:spcBef>
                <a:spcPts val="105"/>
              </a:spcBef>
            </a:pPr>
            <a:r>
              <a:rPr spc="110" dirty="0"/>
              <a:t>СТРУКТУРА</a:t>
            </a:r>
            <a:r>
              <a:rPr spc="-220" dirty="0"/>
              <a:t> </a:t>
            </a:r>
            <a:r>
              <a:rPr spc="187" dirty="0"/>
              <a:t>КОДА</a:t>
            </a:r>
            <a:r>
              <a:rPr spc="-215" dirty="0"/>
              <a:t> </a:t>
            </a:r>
            <a:r>
              <a:rPr spc="126" dirty="0"/>
              <a:t>УЧАСТНИКА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980081" y="2751337"/>
            <a:ext cx="1399646" cy="280106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spcBef>
                <a:spcPts val="110"/>
              </a:spcBef>
            </a:pPr>
            <a:r>
              <a:rPr sz="1700" b="1" dirty="0">
                <a:solidFill>
                  <a:srgbClr val="424242"/>
                </a:solidFill>
                <a:latin typeface="Trebuchet MS"/>
                <a:cs typeface="Trebuchet MS"/>
              </a:rPr>
              <a:t>Логин</a:t>
            </a:r>
            <a:r>
              <a:rPr sz="1700" b="1" spc="-121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b="1" spc="-22" dirty="0">
                <a:solidFill>
                  <a:srgbClr val="424242"/>
                </a:solidFill>
                <a:latin typeface="Trebuchet MS"/>
                <a:cs typeface="Trebuchet MS"/>
              </a:rPr>
              <a:t>школы</a:t>
            </a:r>
            <a:endParaRPr sz="1700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436" y="6283888"/>
            <a:ext cx="13423303" cy="1279382"/>
          </a:xfrm>
          <a:custGeom>
            <a:avLst/>
            <a:gdLst/>
            <a:ahLst/>
            <a:cxnLst/>
            <a:rect l="l" t="t" r="r" b="b"/>
            <a:pathLst>
              <a:path w="12179935" h="1160145">
                <a:moveTo>
                  <a:pt x="12179808" y="0"/>
                </a:moveTo>
                <a:lnTo>
                  <a:pt x="0" y="0"/>
                </a:lnTo>
                <a:lnTo>
                  <a:pt x="0" y="1159763"/>
                </a:lnTo>
                <a:lnTo>
                  <a:pt x="12179808" y="1159763"/>
                </a:lnTo>
                <a:lnTo>
                  <a:pt x="12179808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333070" y="6516600"/>
            <a:ext cx="8770881" cy="629689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algn="ctr">
              <a:spcBef>
                <a:spcPts val="110"/>
              </a:spcBef>
            </a:pPr>
            <a:r>
              <a:rPr sz="2000" b="1" spc="55" dirty="0">
                <a:solidFill>
                  <a:srgbClr val="424242"/>
                </a:solidFill>
                <a:latin typeface="Trebuchet MS"/>
                <a:cs typeface="Trebuchet MS"/>
              </a:rPr>
              <a:t>Код</a:t>
            </a:r>
            <a:r>
              <a:rPr sz="2000" b="1" spc="-121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424242"/>
                </a:solidFill>
                <a:latin typeface="Trebuchet MS"/>
                <a:cs typeface="Trebuchet MS"/>
              </a:rPr>
              <a:t>участника</a:t>
            </a:r>
            <a:r>
              <a:rPr sz="2000" b="1" spc="-88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2000" b="1" spc="478" dirty="0">
                <a:solidFill>
                  <a:srgbClr val="424242"/>
                </a:solidFill>
                <a:latin typeface="Trebuchet MS"/>
                <a:cs typeface="Trebuchet MS"/>
              </a:rPr>
              <a:t>—</a:t>
            </a:r>
            <a:r>
              <a:rPr sz="2000" b="1" spc="-110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2000" b="1" spc="-11" dirty="0">
                <a:solidFill>
                  <a:srgbClr val="424242"/>
                </a:solidFill>
                <a:latin typeface="Trebuchet MS"/>
                <a:cs typeface="Trebuchet MS"/>
              </a:rPr>
              <a:t>уникальная</a:t>
            </a:r>
            <a:r>
              <a:rPr sz="2000" b="1" spc="-77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424242"/>
                </a:solidFill>
                <a:latin typeface="Trebuchet MS"/>
                <a:cs typeface="Trebuchet MS"/>
              </a:rPr>
              <a:t>комбинация</a:t>
            </a:r>
            <a:r>
              <a:rPr sz="2000" b="1" spc="-94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2000" b="1" spc="-11" dirty="0">
                <a:solidFill>
                  <a:srgbClr val="424242"/>
                </a:solidFill>
                <a:latin typeface="Trebuchet MS"/>
                <a:cs typeface="Trebuchet MS"/>
              </a:rPr>
              <a:t>символов,</a:t>
            </a:r>
            <a:endParaRPr sz="2000" dirty="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solidFill>
                  <a:srgbClr val="424242"/>
                </a:solidFill>
                <a:latin typeface="Trebuchet MS"/>
                <a:cs typeface="Trebuchet MS"/>
              </a:rPr>
              <a:t>выдающаяся</a:t>
            </a:r>
            <a:r>
              <a:rPr sz="2000" b="1" spc="-33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2000" b="1" spc="-11" dirty="0">
                <a:solidFill>
                  <a:srgbClr val="424242"/>
                </a:solidFill>
                <a:latin typeface="Trebuchet MS"/>
                <a:cs typeface="Trebuchet MS"/>
              </a:rPr>
              <a:t>участнику</a:t>
            </a:r>
            <a:r>
              <a:rPr sz="2000" b="1" spc="-39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2000" b="1" spc="-11" dirty="0">
                <a:solidFill>
                  <a:srgbClr val="424242"/>
                </a:solidFill>
                <a:latin typeface="Trebuchet MS"/>
                <a:cs typeface="Trebuchet MS"/>
              </a:rPr>
              <a:t>для</a:t>
            </a:r>
            <a:r>
              <a:rPr sz="2000" b="1" spc="-50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424242"/>
                </a:solidFill>
                <a:latin typeface="Trebuchet MS"/>
                <a:cs typeface="Trebuchet MS"/>
              </a:rPr>
              <a:t>входа</a:t>
            </a:r>
            <a:r>
              <a:rPr sz="2000" b="1" spc="-55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424242"/>
                </a:solidFill>
                <a:latin typeface="Trebuchet MS"/>
                <a:cs typeface="Trebuchet MS"/>
              </a:rPr>
              <a:t>в</a:t>
            </a:r>
            <a:r>
              <a:rPr sz="2000" b="1" spc="-44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424242"/>
                </a:solidFill>
                <a:latin typeface="Trebuchet MS"/>
                <a:cs typeface="Trebuchet MS"/>
              </a:rPr>
              <a:t>тестирующую</a:t>
            </a:r>
            <a:r>
              <a:rPr sz="2000" b="1" spc="-22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424242"/>
                </a:solidFill>
                <a:latin typeface="Trebuchet MS"/>
                <a:cs typeface="Trebuchet MS"/>
              </a:rPr>
              <a:t>систему</a:t>
            </a:r>
            <a:r>
              <a:rPr sz="2000" b="1" spc="-39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2000" b="1" spc="-11" dirty="0">
                <a:solidFill>
                  <a:srgbClr val="424242"/>
                </a:solidFill>
                <a:latin typeface="Trebuchet MS"/>
                <a:cs typeface="Trebuchet MS"/>
              </a:rPr>
              <a:t>олимпиады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76310" y="4700172"/>
            <a:ext cx="3297566" cy="1265760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spcBef>
                <a:spcPts val="110"/>
              </a:spcBef>
            </a:pPr>
            <a:r>
              <a:rPr sz="1700" b="1" dirty="0">
                <a:solidFill>
                  <a:srgbClr val="424242"/>
                </a:solidFill>
                <a:latin typeface="Trebuchet MS"/>
                <a:cs typeface="Trebuchet MS"/>
              </a:rPr>
              <a:t>Номер</a:t>
            </a:r>
            <a:r>
              <a:rPr sz="1700" b="1" spc="39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b="1" spc="-11" dirty="0">
                <a:solidFill>
                  <a:srgbClr val="424242"/>
                </a:solidFill>
                <a:latin typeface="Trebuchet MS"/>
                <a:cs typeface="Trebuchet MS"/>
              </a:rPr>
              <a:t>параллели</a:t>
            </a:r>
            <a:endParaRPr sz="1700" dirty="0">
              <a:latin typeface="Trebuchet MS"/>
              <a:cs typeface="Trebuchet MS"/>
            </a:endParaRPr>
          </a:p>
          <a:p>
            <a:pPr>
              <a:spcBef>
                <a:spcPts val="1565"/>
              </a:spcBef>
            </a:pPr>
            <a:endParaRPr sz="1700" dirty="0">
              <a:latin typeface="Trebuchet MS"/>
              <a:cs typeface="Trebuchet MS"/>
            </a:endParaRPr>
          </a:p>
          <a:p>
            <a:pPr marL="397578"/>
            <a:r>
              <a:rPr sz="1700" b="1" dirty="0">
                <a:solidFill>
                  <a:srgbClr val="424242"/>
                </a:solidFill>
                <a:latin typeface="Trebuchet MS"/>
                <a:cs typeface="Trebuchet MS"/>
              </a:rPr>
              <a:t>Индивидуальная</a:t>
            </a:r>
            <a:r>
              <a:rPr sz="1700" b="1" spc="-94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424242"/>
                </a:solidFill>
                <a:latin typeface="Trebuchet MS"/>
                <a:cs typeface="Trebuchet MS"/>
              </a:rPr>
              <a:t>часть</a:t>
            </a:r>
            <a:r>
              <a:rPr sz="1700" b="1" spc="-77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b="1" spc="-22" dirty="0">
                <a:solidFill>
                  <a:srgbClr val="424242"/>
                </a:solidFill>
                <a:latin typeface="Trebuchet MS"/>
                <a:cs typeface="Trebuchet MS"/>
              </a:rPr>
              <a:t>кода</a:t>
            </a:r>
            <a:endParaRPr sz="1700" dirty="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14463" y="3590253"/>
            <a:ext cx="5718953" cy="498588"/>
          </a:xfrm>
          <a:prstGeom prst="rect">
            <a:avLst/>
          </a:prstGeom>
        </p:spPr>
        <p:txBody>
          <a:bodyPr vert="horz" wrap="square" lIns="0" tIns="13299" rIns="0" bIns="0" rtlCol="0">
            <a:spAutoFit/>
          </a:bodyPr>
          <a:lstStyle/>
          <a:p>
            <a:pPr marL="13999">
              <a:spcBef>
                <a:spcPts val="105"/>
              </a:spcBef>
            </a:pPr>
            <a:r>
              <a:rPr sz="3100" b="1" spc="-11" dirty="0">
                <a:solidFill>
                  <a:srgbClr val="FFFFFF"/>
                </a:solidFill>
                <a:latin typeface="Trebuchet MS"/>
                <a:cs typeface="Trebuchet MS"/>
              </a:rPr>
              <a:t>sbi25845/edu123456/9/ve4rz6</a:t>
            </a:r>
            <a:endParaRPr sz="3100" dirty="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203510" y="2454565"/>
            <a:ext cx="0" cy="1133727"/>
          </a:xfrm>
          <a:custGeom>
            <a:avLst/>
            <a:gdLst/>
            <a:ahLst/>
            <a:cxnLst/>
            <a:rect l="l" t="t" r="r" b="b"/>
            <a:pathLst>
              <a:path h="1028064">
                <a:moveTo>
                  <a:pt x="0" y="0"/>
                </a:moveTo>
                <a:lnTo>
                  <a:pt x="0" y="1027684"/>
                </a:lnTo>
              </a:path>
            </a:pathLst>
          </a:custGeom>
          <a:ln w="19812">
            <a:solidFill>
              <a:srgbClr val="00B0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948589" y="4222591"/>
            <a:ext cx="2331810" cy="882333"/>
          </a:xfrm>
          <a:custGeom>
            <a:avLst/>
            <a:gdLst/>
            <a:ahLst/>
            <a:cxnLst/>
            <a:rect l="l" t="t" r="r" b="b"/>
            <a:pathLst>
              <a:path w="2115820" h="800100">
                <a:moveTo>
                  <a:pt x="0" y="580644"/>
                </a:moveTo>
                <a:lnTo>
                  <a:pt x="4460" y="536428"/>
                </a:lnTo>
                <a:lnTo>
                  <a:pt x="17252" y="495240"/>
                </a:lnTo>
                <a:lnTo>
                  <a:pt x="37491" y="457963"/>
                </a:lnTo>
                <a:lnTo>
                  <a:pt x="64293" y="425481"/>
                </a:lnTo>
                <a:lnTo>
                  <a:pt x="96775" y="398679"/>
                </a:lnTo>
                <a:lnTo>
                  <a:pt x="134052" y="378440"/>
                </a:lnTo>
                <a:lnTo>
                  <a:pt x="175240" y="365648"/>
                </a:lnTo>
                <a:lnTo>
                  <a:pt x="219455" y="361188"/>
                </a:lnTo>
                <a:lnTo>
                  <a:pt x="1895855" y="361188"/>
                </a:lnTo>
                <a:lnTo>
                  <a:pt x="1940071" y="365648"/>
                </a:lnTo>
                <a:lnTo>
                  <a:pt x="1981259" y="378440"/>
                </a:lnTo>
                <a:lnTo>
                  <a:pt x="2018536" y="398679"/>
                </a:lnTo>
                <a:lnTo>
                  <a:pt x="2051018" y="425481"/>
                </a:lnTo>
                <a:lnTo>
                  <a:pt x="2077820" y="457963"/>
                </a:lnTo>
                <a:lnTo>
                  <a:pt x="2098059" y="495240"/>
                </a:lnTo>
                <a:lnTo>
                  <a:pt x="2110851" y="536428"/>
                </a:lnTo>
                <a:lnTo>
                  <a:pt x="2115312" y="580644"/>
                </a:lnTo>
                <a:lnTo>
                  <a:pt x="2110851" y="624859"/>
                </a:lnTo>
                <a:lnTo>
                  <a:pt x="2098059" y="666047"/>
                </a:lnTo>
                <a:lnTo>
                  <a:pt x="2077820" y="703324"/>
                </a:lnTo>
                <a:lnTo>
                  <a:pt x="2051018" y="735806"/>
                </a:lnTo>
                <a:lnTo>
                  <a:pt x="2018536" y="762608"/>
                </a:lnTo>
                <a:lnTo>
                  <a:pt x="1981259" y="782847"/>
                </a:lnTo>
                <a:lnTo>
                  <a:pt x="1940071" y="795639"/>
                </a:lnTo>
                <a:lnTo>
                  <a:pt x="1895855" y="800100"/>
                </a:lnTo>
                <a:lnTo>
                  <a:pt x="219455" y="800100"/>
                </a:lnTo>
                <a:lnTo>
                  <a:pt x="175240" y="795639"/>
                </a:lnTo>
                <a:lnTo>
                  <a:pt x="134052" y="782847"/>
                </a:lnTo>
                <a:lnTo>
                  <a:pt x="96775" y="762608"/>
                </a:lnTo>
                <a:lnTo>
                  <a:pt x="64293" y="735806"/>
                </a:lnTo>
                <a:lnTo>
                  <a:pt x="37491" y="703324"/>
                </a:lnTo>
                <a:lnTo>
                  <a:pt x="17252" y="666047"/>
                </a:lnTo>
                <a:lnTo>
                  <a:pt x="4460" y="624859"/>
                </a:lnTo>
                <a:lnTo>
                  <a:pt x="0" y="580644"/>
                </a:lnTo>
                <a:close/>
              </a:path>
              <a:path w="2115820" h="800100">
                <a:moveTo>
                  <a:pt x="1458468" y="0"/>
                </a:moveTo>
                <a:lnTo>
                  <a:pt x="1458468" y="360680"/>
                </a:lnTo>
              </a:path>
            </a:pathLst>
          </a:custGeom>
          <a:ln w="19812">
            <a:solidFill>
              <a:srgbClr val="00B0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72625" y="2671367"/>
            <a:ext cx="3107214" cy="905441"/>
          </a:xfrm>
          <a:custGeom>
            <a:avLst/>
            <a:gdLst/>
            <a:ahLst/>
            <a:cxnLst/>
            <a:rect l="l" t="t" r="r" b="b"/>
            <a:pathLst>
              <a:path w="2819400" h="821055">
                <a:moveTo>
                  <a:pt x="0" y="218693"/>
                </a:moveTo>
                <a:lnTo>
                  <a:pt x="5776" y="168550"/>
                </a:lnTo>
                <a:lnTo>
                  <a:pt x="22229" y="122519"/>
                </a:lnTo>
                <a:lnTo>
                  <a:pt x="48045" y="81913"/>
                </a:lnTo>
                <a:lnTo>
                  <a:pt x="81913" y="48045"/>
                </a:lnTo>
                <a:lnTo>
                  <a:pt x="122519" y="22229"/>
                </a:lnTo>
                <a:lnTo>
                  <a:pt x="168550" y="5776"/>
                </a:lnTo>
                <a:lnTo>
                  <a:pt x="218693" y="0"/>
                </a:lnTo>
                <a:lnTo>
                  <a:pt x="2600705" y="0"/>
                </a:lnTo>
                <a:lnTo>
                  <a:pt x="2650849" y="5776"/>
                </a:lnTo>
                <a:lnTo>
                  <a:pt x="2696880" y="22229"/>
                </a:lnTo>
                <a:lnTo>
                  <a:pt x="2737486" y="48045"/>
                </a:lnTo>
                <a:lnTo>
                  <a:pt x="2771354" y="81913"/>
                </a:lnTo>
                <a:lnTo>
                  <a:pt x="2797170" y="122519"/>
                </a:lnTo>
                <a:lnTo>
                  <a:pt x="2813623" y="168550"/>
                </a:lnTo>
                <a:lnTo>
                  <a:pt x="2819400" y="218693"/>
                </a:lnTo>
                <a:lnTo>
                  <a:pt x="2813623" y="268837"/>
                </a:lnTo>
                <a:lnTo>
                  <a:pt x="2797170" y="314868"/>
                </a:lnTo>
                <a:lnTo>
                  <a:pt x="2771354" y="355474"/>
                </a:lnTo>
                <a:lnTo>
                  <a:pt x="2737486" y="389342"/>
                </a:lnTo>
                <a:lnTo>
                  <a:pt x="2696880" y="415158"/>
                </a:lnTo>
                <a:lnTo>
                  <a:pt x="2650849" y="431611"/>
                </a:lnTo>
                <a:lnTo>
                  <a:pt x="2600705" y="437388"/>
                </a:lnTo>
                <a:lnTo>
                  <a:pt x="218693" y="437388"/>
                </a:lnTo>
                <a:lnTo>
                  <a:pt x="168550" y="431611"/>
                </a:lnTo>
                <a:lnTo>
                  <a:pt x="122519" y="415158"/>
                </a:lnTo>
                <a:lnTo>
                  <a:pt x="81913" y="389342"/>
                </a:lnTo>
                <a:lnTo>
                  <a:pt x="48045" y="355474"/>
                </a:lnTo>
                <a:lnTo>
                  <a:pt x="22229" y="314868"/>
                </a:lnTo>
                <a:lnTo>
                  <a:pt x="5776" y="268837"/>
                </a:lnTo>
                <a:lnTo>
                  <a:pt x="0" y="218693"/>
                </a:lnTo>
                <a:close/>
              </a:path>
              <a:path w="2819400" h="821055">
                <a:moveTo>
                  <a:pt x="1095755" y="437388"/>
                </a:moveTo>
                <a:lnTo>
                  <a:pt x="1095755" y="820927"/>
                </a:lnTo>
              </a:path>
            </a:pathLst>
          </a:custGeom>
          <a:ln w="19812">
            <a:solidFill>
              <a:srgbClr val="00B0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63880" y="1422936"/>
            <a:ext cx="3006420" cy="290428"/>
          </a:xfrm>
          <a:prstGeom prst="rect">
            <a:avLst/>
          </a:prstGeom>
        </p:spPr>
        <p:txBody>
          <a:bodyPr vert="horz" wrap="square" lIns="0" tIns="13299" rIns="0" bIns="0" rtlCol="0">
            <a:spAutoFit/>
          </a:bodyPr>
          <a:lstStyle/>
          <a:p>
            <a:pPr marL="13999">
              <a:spcBef>
                <a:spcPts val="105"/>
              </a:spcBef>
            </a:pPr>
            <a:r>
              <a:rPr b="1" spc="116" dirty="0">
                <a:solidFill>
                  <a:srgbClr val="FFFFFF"/>
                </a:solidFill>
                <a:latin typeface="Trebuchet MS"/>
                <a:cs typeface="Trebuchet MS"/>
              </a:rPr>
              <a:t>КОДЫ</a:t>
            </a:r>
            <a:r>
              <a:rPr b="1" spc="-14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b="1" spc="99" dirty="0">
                <a:solidFill>
                  <a:srgbClr val="FFFFFF"/>
                </a:solidFill>
                <a:latin typeface="Trebuchet MS"/>
                <a:cs typeface="Trebuchet MS"/>
              </a:rPr>
              <a:t>ПРЕДМЕТОВ</a:t>
            </a:r>
            <a:endParaRPr dirty="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883364" y="1601362"/>
            <a:ext cx="4297613" cy="798966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 marR="5600" indent="-2100" algn="ctr">
              <a:spcBef>
                <a:spcPts val="110"/>
              </a:spcBef>
            </a:pPr>
            <a:r>
              <a:rPr sz="1700" b="1" dirty="0">
                <a:solidFill>
                  <a:srgbClr val="424242"/>
                </a:solidFill>
                <a:latin typeface="Trebuchet MS"/>
                <a:cs typeface="Trebuchet MS"/>
              </a:rPr>
              <a:t>Код</a:t>
            </a:r>
            <a:r>
              <a:rPr sz="1700" b="1" spc="-55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b="1" spc="-28" dirty="0">
                <a:solidFill>
                  <a:srgbClr val="424242"/>
                </a:solidFill>
                <a:latin typeface="Trebuchet MS"/>
                <a:cs typeface="Trebuchet MS"/>
              </a:rPr>
              <a:t>предмета,</a:t>
            </a:r>
            <a:r>
              <a:rPr sz="1700" b="1" spc="-77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424242"/>
                </a:solidFill>
                <a:latin typeface="Trebuchet MS"/>
                <a:cs typeface="Trebuchet MS"/>
              </a:rPr>
              <a:t>год</a:t>
            </a:r>
            <a:r>
              <a:rPr sz="1700" b="1" spc="-61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b="1" spc="-11" dirty="0">
                <a:solidFill>
                  <a:srgbClr val="424242"/>
                </a:solidFill>
                <a:latin typeface="Trebuchet MS"/>
                <a:cs typeface="Trebuchet MS"/>
              </a:rPr>
              <a:t>олимпиады, </a:t>
            </a:r>
            <a:r>
              <a:rPr sz="1700" b="1" dirty="0">
                <a:solidFill>
                  <a:srgbClr val="424242"/>
                </a:solidFill>
                <a:latin typeface="Trebuchet MS"/>
                <a:cs typeface="Trebuchet MS"/>
              </a:rPr>
              <a:t>минимальный</a:t>
            </a:r>
            <a:r>
              <a:rPr sz="1700" b="1" spc="6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424242"/>
                </a:solidFill>
                <a:latin typeface="Trebuchet MS"/>
                <a:cs typeface="Trebuchet MS"/>
              </a:rPr>
              <a:t>класс</a:t>
            </a:r>
            <a:r>
              <a:rPr sz="1700" b="1" spc="11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424242"/>
                </a:solidFill>
                <a:latin typeface="Trebuchet MS"/>
                <a:cs typeface="Trebuchet MS"/>
              </a:rPr>
              <a:t>разработки</a:t>
            </a:r>
            <a:r>
              <a:rPr sz="1700" b="1" spc="6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b="1" spc="-11" dirty="0">
                <a:solidFill>
                  <a:srgbClr val="424242"/>
                </a:solidFill>
                <a:latin typeface="Trebuchet MS"/>
                <a:cs typeface="Trebuchet MS"/>
              </a:rPr>
              <a:t>заданий, группа</a:t>
            </a:r>
            <a:r>
              <a:rPr sz="1700" b="1" spc="-72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b="1" spc="-28" dirty="0">
                <a:solidFill>
                  <a:srgbClr val="424242"/>
                </a:solidFill>
                <a:latin typeface="Trebuchet MS"/>
                <a:cs typeface="Trebuchet MS"/>
              </a:rPr>
              <a:t>регионов,</a:t>
            </a:r>
            <a:r>
              <a:rPr sz="1700" b="1" spc="-72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424242"/>
                </a:solidFill>
                <a:latin typeface="Trebuchet MS"/>
                <a:cs typeface="Trebuchet MS"/>
              </a:rPr>
              <a:t>часовой</a:t>
            </a:r>
            <a:r>
              <a:rPr sz="1700" b="1" spc="-94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b="1" spc="-22" dirty="0">
                <a:solidFill>
                  <a:srgbClr val="424242"/>
                </a:solidFill>
                <a:latin typeface="Trebuchet MS"/>
                <a:cs typeface="Trebuchet MS"/>
              </a:rPr>
              <a:t>пояс</a:t>
            </a:r>
            <a:endParaRPr sz="1700" dirty="0">
              <a:latin typeface="Trebuchet MS"/>
              <a:cs typeface="Trebuchet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760756" y="1565509"/>
            <a:ext cx="4543250" cy="889335"/>
          </a:xfrm>
          <a:custGeom>
            <a:avLst/>
            <a:gdLst/>
            <a:ahLst/>
            <a:cxnLst/>
            <a:rect l="l" t="t" r="r" b="b"/>
            <a:pathLst>
              <a:path w="4122420" h="806450">
                <a:moveTo>
                  <a:pt x="0" y="403098"/>
                </a:moveTo>
                <a:lnTo>
                  <a:pt x="2711" y="356087"/>
                </a:lnTo>
                <a:lnTo>
                  <a:pt x="10645" y="310669"/>
                </a:lnTo>
                <a:lnTo>
                  <a:pt x="23499" y="267147"/>
                </a:lnTo>
                <a:lnTo>
                  <a:pt x="40970" y="225823"/>
                </a:lnTo>
                <a:lnTo>
                  <a:pt x="62756" y="186999"/>
                </a:lnTo>
                <a:lnTo>
                  <a:pt x="88554" y="150978"/>
                </a:lnTo>
                <a:lnTo>
                  <a:pt x="118062" y="118062"/>
                </a:lnTo>
                <a:lnTo>
                  <a:pt x="150978" y="88554"/>
                </a:lnTo>
                <a:lnTo>
                  <a:pt x="186999" y="62756"/>
                </a:lnTo>
                <a:lnTo>
                  <a:pt x="225823" y="40970"/>
                </a:lnTo>
                <a:lnTo>
                  <a:pt x="267147" y="23499"/>
                </a:lnTo>
                <a:lnTo>
                  <a:pt x="310669" y="10645"/>
                </a:lnTo>
                <a:lnTo>
                  <a:pt x="356087" y="2711"/>
                </a:lnTo>
                <a:lnTo>
                  <a:pt x="403098" y="0"/>
                </a:lnTo>
                <a:lnTo>
                  <a:pt x="3719322" y="0"/>
                </a:lnTo>
                <a:lnTo>
                  <a:pt x="3766332" y="2711"/>
                </a:lnTo>
                <a:lnTo>
                  <a:pt x="3811750" y="10645"/>
                </a:lnTo>
                <a:lnTo>
                  <a:pt x="3855272" y="23499"/>
                </a:lnTo>
                <a:lnTo>
                  <a:pt x="3896596" y="40970"/>
                </a:lnTo>
                <a:lnTo>
                  <a:pt x="3935420" y="62756"/>
                </a:lnTo>
                <a:lnTo>
                  <a:pt x="3971441" y="88554"/>
                </a:lnTo>
                <a:lnTo>
                  <a:pt x="4004357" y="118062"/>
                </a:lnTo>
                <a:lnTo>
                  <a:pt x="4033865" y="150978"/>
                </a:lnTo>
                <a:lnTo>
                  <a:pt x="4059663" y="186999"/>
                </a:lnTo>
                <a:lnTo>
                  <a:pt x="4081449" y="225823"/>
                </a:lnTo>
                <a:lnTo>
                  <a:pt x="4098920" y="267147"/>
                </a:lnTo>
                <a:lnTo>
                  <a:pt x="4111774" y="310669"/>
                </a:lnTo>
                <a:lnTo>
                  <a:pt x="4119708" y="356087"/>
                </a:lnTo>
                <a:lnTo>
                  <a:pt x="4122420" y="403098"/>
                </a:lnTo>
                <a:lnTo>
                  <a:pt x="4119708" y="450108"/>
                </a:lnTo>
                <a:lnTo>
                  <a:pt x="4111774" y="495526"/>
                </a:lnTo>
                <a:lnTo>
                  <a:pt x="4098920" y="539048"/>
                </a:lnTo>
                <a:lnTo>
                  <a:pt x="4081449" y="580372"/>
                </a:lnTo>
                <a:lnTo>
                  <a:pt x="4059663" y="619196"/>
                </a:lnTo>
                <a:lnTo>
                  <a:pt x="4033865" y="655217"/>
                </a:lnTo>
                <a:lnTo>
                  <a:pt x="4004357" y="688133"/>
                </a:lnTo>
                <a:lnTo>
                  <a:pt x="3971441" y="717641"/>
                </a:lnTo>
                <a:lnTo>
                  <a:pt x="3935420" y="743439"/>
                </a:lnTo>
                <a:lnTo>
                  <a:pt x="3896596" y="765225"/>
                </a:lnTo>
                <a:lnTo>
                  <a:pt x="3855272" y="782696"/>
                </a:lnTo>
                <a:lnTo>
                  <a:pt x="3811750" y="795550"/>
                </a:lnTo>
                <a:lnTo>
                  <a:pt x="3766332" y="803484"/>
                </a:lnTo>
                <a:lnTo>
                  <a:pt x="3719322" y="806196"/>
                </a:lnTo>
                <a:lnTo>
                  <a:pt x="403098" y="806196"/>
                </a:lnTo>
                <a:lnTo>
                  <a:pt x="356087" y="803484"/>
                </a:lnTo>
                <a:lnTo>
                  <a:pt x="310669" y="795550"/>
                </a:lnTo>
                <a:lnTo>
                  <a:pt x="267147" y="782696"/>
                </a:lnTo>
                <a:lnTo>
                  <a:pt x="225823" y="765225"/>
                </a:lnTo>
                <a:lnTo>
                  <a:pt x="186999" y="743439"/>
                </a:lnTo>
                <a:lnTo>
                  <a:pt x="150978" y="717641"/>
                </a:lnTo>
                <a:lnTo>
                  <a:pt x="118062" y="688133"/>
                </a:lnTo>
                <a:lnTo>
                  <a:pt x="88554" y="655217"/>
                </a:lnTo>
                <a:lnTo>
                  <a:pt x="62756" y="619196"/>
                </a:lnTo>
                <a:lnTo>
                  <a:pt x="40970" y="580372"/>
                </a:lnTo>
                <a:lnTo>
                  <a:pt x="23499" y="539048"/>
                </a:lnTo>
                <a:lnTo>
                  <a:pt x="10645" y="495526"/>
                </a:lnTo>
                <a:lnTo>
                  <a:pt x="2711" y="450108"/>
                </a:lnTo>
                <a:lnTo>
                  <a:pt x="0" y="403098"/>
                </a:lnTo>
                <a:close/>
              </a:path>
            </a:pathLst>
          </a:custGeom>
          <a:ln w="19812">
            <a:solidFill>
              <a:srgbClr val="00B0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583841" y="4175534"/>
            <a:ext cx="0" cy="1149133"/>
          </a:xfrm>
          <a:custGeom>
            <a:avLst/>
            <a:gdLst/>
            <a:ahLst/>
            <a:cxnLst/>
            <a:rect l="l" t="t" r="r" b="b"/>
            <a:pathLst>
              <a:path h="1042035">
                <a:moveTo>
                  <a:pt x="0" y="0"/>
                </a:moveTo>
                <a:lnTo>
                  <a:pt x="0" y="1041781"/>
                </a:lnTo>
              </a:path>
            </a:pathLst>
          </a:custGeom>
          <a:ln w="19812">
            <a:solidFill>
              <a:srgbClr val="00B0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105805" y="1852724"/>
          <a:ext cx="4140153" cy="39130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5866"/>
                <a:gridCol w="3214287"/>
              </a:tblGrid>
              <a:tr h="357835">
                <a:tc>
                  <a:txBody>
                    <a:bodyPr/>
                    <a:lstStyle/>
                    <a:p>
                      <a:pPr marL="91440">
                        <a:lnSpc>
                          <a:spcPts val="1820"/>
                        </a:lnSpc>
                      </a:pPr>
                      <a:r>
                        <a:rPr sz="1800" b="1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Код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6535">
                        <a:lnSpc>
                          <a:spcPts val="1820"/>
                        </a:lnSpc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Предмет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40825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500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sma25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39914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6535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500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математика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39914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40825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500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sbi25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39914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6535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500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биология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39914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40825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500" spc="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sph25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3991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653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500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физика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3991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40825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500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sch25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3991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653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500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химия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3991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40895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500" spc="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sas25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3991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653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500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астрономия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3991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40895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00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spr25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4061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653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00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программирование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4061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40825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00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srb25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4061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653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00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робототехника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4061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40825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00" spc="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sis25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4061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653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5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информационная</a:t>
                      </a:r>
                      <a:r>
                        <a:rPr sz="1500" spc="-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безопасность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4061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87808">
                <a:tc>
                  <a:txBody>
                    <a:bodyPr/>
                    <a:lstStyle/>
                    <a:p>
                      <a:pPr marL="91440">
                        <a:lnSpc>
                          <a:spcPts val="1664"/>
                        </a:lnSpc>
                        <a:spcBef>
                          <a:spcPts val="290"/>
                        </a:spcBef>
                      </a:pPr>
                      <a:r>
                        <a:rPr sz="1500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sai25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40615" marB="0"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16535">
                        <a:lnSpc>
                          <a:spcPts val="1664"/>
                        </a:lnSpc>
                        <a:spcBef>
                          <a:spcPts val="290"/>
                        </a:spcBef>
                      </a:pPr>
                      <a:r>
                        <a:rPr sz="1500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искусственный</a:t>
                      </a:r>
                      <a:r>
                        <a:rPr sz="1500" spc="-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интеллект</a:t>
                      </a:r>
                      <a:endParaRPr sz="1500" dirty="0">
                        <a:latin typeface="Trebuchet MS"/>
                        <a:cs typeface="Trebuchet MS"/>
                      </a:endParaRPr>
                    </a:p>
                  </a:txBody>
                  <a:tcPr marL="0" marR="0" marT="40615" marB="0"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18794" y="1356888"/>
            <a:ext cx="11173373" cy="5989357"/>
            <a:chOff x="924426" y="1230421"/>
            <a:chExt cx="10138410" cy="54311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37586" y="2879176"/>
              <a:ext cx="7916825" cy="319763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65592" y="2313801"/>
              <a:ext cx="9878695" cy="4328795"/>
            </a:xfrm>
            <a:custGeom>
              <a:avLst/>
              <a:gdLst/>
              <a:ahLst/>
              <a:cxnLst/>
              <a:rect l="l" t="t" r="r" b="b"/>
              <a:pathLst>
                <a:path w="9878695" h="4328795">
                  <a:moveTo>
                    <a:pt x="0" y="721411"/>
                  </a:moveTo>
                  <a:lnTo>
                    <a:pt x="1534" y="673978"/>
                  </a:lnTo>
                  <a:lnTo>
                    <a:pt x="6074" y="627365"/>
                  </a:lnTo>
                  <a:lnTo>
                    <a:pt x="13525" y="581665"/>
                  </a:lnTo>
                  <a:lnTo>
                    <a:pt x="23791" y="536975"/>
                  </a:lnTo>
                  <a:lnTo>
                    <a:pt x="36778" y="493389"/>
                  </a:lnTo>
                  <a:lnTo>
                    <a:pt x="52390" y="451003"/>
                  </a:lnTo>
                  <a:lnTo>
                    <a:pt x="70532" y="409912"/>
                  </a:lnTo>
                  <a:lnTo>
                    <a:pt x="91109" y="370210"/>
                  </a:lnTo>
                  <a:lnTo>
                    <a:pt x="114027" y="331992"/>
                  </a:lnTo>
                  <a:lnTo>
                    <a:pt x="139190" y="295355"/>
                  </a:lnTo>
                  <a:lnTo>
                    <a:pt x="166503" y="260392"/>
                  </a:lnTo>
                  <a:lnTo>
                    <a:pt x="195871" y="227199"/>
                  </a:lnTo>
                  <a:lnTo>
                    <a:pt x="227199" y="195871"/>
                  </a:lnTo>
                  <a:lnTo>
                    <a:pt x="260392" y="166503"/>
                  </a:lnTo>
                  <a:lnTo>
                    <a:pt x="295355" y="139190"/>
                  </a:lnTo>
                  <a:lnTo>
                    <a:pt x="331993" y="114027"/>
                  </a:lnTo>
                  <a:lnTo>
                    <a:pt x="370210" y="91109"/>
                  </a:lnTo>
                  <a:lnTo>
                    <a:pt x="409912" y="70532"/>
                  </a:lnTo>
                  <a:lnTo>
                    <a:pt x="451003" y="52390"/>
                  </a:lnTo>
                  <a:lnTo>
                    <a:pt x="493390" y="36778"/>
                  </a:lnTo>
                  <a:lnTo>
                    <a:pt x="536975" y="23791"/>
                  </a:lnTo>
                  <a:lnTo>
                    <a:pt x="581665" y="13525"/>
                  </a:lnTo>
                  <a:lnTo>
                    <a:pt x="627365" y="6074"/>
                  </a:lnTo>
                  <a:lnTo>
                    <a:pt x="673979" y="1534"/>
                  </a:lnTo>
                  <a:lnTo>
                    <a:pt x="721412" y="0"/>
                  </a:lnTo>
                  <a:lnTo>
                    <a:pt x="9156714" y="0"/>
                  </a:lnTo>
                  <a:lnTo>
                    <a:pt x="9208671" y="1871"/>
                  </a:lnTo>
                  <a:lnTo>
                    <a:pt x="9260057" y="7437"/>
                  </a:lnTo>
                  <a:lnTo>
                    <a:pt x="9310690" y="16620"/>
                  </a:lnTo>
                  <a:lnTo>
                    <a:pt x="9360389" y="29347"/>
                  </a:lnTo>
                  <a:lnTo>
                    <a:pt x="9408971" y="45540"/>
                  </a:lnTo>
                  <a:lnTo>
                    <a:pt x="9456255" y="65126"/>
                  </a:lnTo>
                  <a:lnTo>
                    <a:pt x="9502059" y="88028"/>
                  </a:lnTo>
                  <a:lnTo>
                    <a:pt x="9546200" y="114172"/>
                  </a:lnTo>
                  <a:lnTo>
                    <a:pt x="9588497" y="143481"/>
                  </a:lnTo>
                  <a:lnTo>
                    <a:pt x="9628768" y="175881"/>
                  </a:lnTo>
                  <a:lnTo>
                    <a:pt x="9666830" y="211296"/>
                  </a:lnTo>
                  <a:lnTo>
                    <a:pt x="9702245" y="249358"/>
                  </a:lnTo>
                  <a:lnTo>
                    <a:pt x="9734645" y="289629"/>
                  </a:lnTo>
                  <a:lnTo>
                    <a:pt x="9763954" y="331926"/>
                  </a:lnTo>
                  <a:lnTo>
                    <a:pt x="9790098" y="376067"/>
                  </a:lnTo>
                  <a:lnTo>
                    <a:pt x="9813000" y="421871"/>
                  </a:lnTo>
                  <a:lnTo>
                    <a:pt x="9832586" y="469155"/>
                  </a:lnTo>
                  <a:lnTo>
                    <a:pt x="9848780" y="517737"/>
                  </a:lnTo>
                  <a:lnTo>
                    <a:pt x="9861506" y="567436"/>
                  </a:lnTo>
                  <a:lnTo>
                    <a:pt x="9870690" y="618069"/>
                  </a:lnTo>
                  <a:lnTo>
                    <a:pt x="9876255" y="669455"/>
                  </a:lnTo>
                  <a:lnTo>
                    <a:pt x="9878127" y="721411"/>
                  </a:lnTo>
                  <a:lnTo>
                    <a:pt x="9878127" y="3606973"/>
                  </a:lnTo>
                  <a:lnTo>
                    <a:pt x="9876592" y="3654406"/>
                  </a:lnTo>
                  <a:lnTo>
                    <a:pt x="9872052" y="3701020"/>
                  </a:lnTo>
                  <a:lnTo>
                    <a:pt x="9864602" y="3746720"/>
                  </a:lnTo>
                  <a:lnTo>
                    <a:pt x="9854335" y="3791410"/>
                  </a:lnTo>
                  <a:lnTo>
                    <a:pt x="9841349" y="3834995"/>
                  </a:lnTo>
                  <a:lnTo>
                    <a:pt x="9825737" y="3877381"/>
                  </a:lnTo>
                  <a:lnTo>
                    <a:pt x="9807595" y="3918473"/>
                  </a:lnTo>
                  <a:lnTo>
                    <a:pt x="9787017" y="3958175"/>
                  </a:lnTo>
                  <a:lnTo>
                    <a:pt x="9764099" y="3996392"/>
                  </a:lnTo>
                  <a:lnTo>
                    <a:pt x="9738936" y="4033030"/>
                  </a:lnTo>
                  <a:lnTo>
                    <a:pt x="9711623" y="4067993"/>
                  </a:lnTo>
                  <a:lnTo>
                    <a:pt x="9682255" y="4101185"/>
                  </a:lnTo>
                  <a:lnTo>
                    <a:pt x="9650927" y="4132513"/>
                  </a:lnTo>
                  <a:lnTo>
                    <a:pt x="9617734" y="4161881"/>
                  </a:lnTo>
                  <a:lnTo>
                    <a:pt x="9582771" y="4189194"/>
                  </a:lnTo>
                  <a:lnTo>
                    <a:pt x="9546134" y="4214357"/>
                  </a:lnTo>
                  <a:lnTo>
                    <a:pt x="9507916" y="4237275"/>
                  </a:lnTo>
                  <a:lnTo>
                    <a:pt x="9468214" y="4257853"/>
                  </a:lnTo>
                  <a:lnTo>
                    <a:pt x="9427123" y="4275995"/>
                  </a:lnTo>
                  <a:lnTo>
                    <a:pt x="9384737" y="4291607"/>
                  </a:lnTo>
                  <a:lnTo>
                    <a:pt x="9341151" y="4304594"/>
                  </a:lnTo>
                  <a:lnTo>
                    <a:pt x="9296461" y="4314860"/>
                  </a:lnTo>
                  <a:lnTo>
                    <a:pt x="9250761" y="4322310"/>
                  </a:lnTo>
                  <a:lnTo>
                    <a:pt x="9204148" y="4326850"/>
                  </a:lnTo>
                  <a:lnTo>
                    <a:pt x="9156714" y="4328385"/>
                  </a:lnTo>
                  <a:lnTo>
                    <a:pt x="721412" y="4328385"/>
                  </a:lnTo>
                  <a:lnTo>
                    <a:pt x="673979" y="4326850"/>
                  </a:lnTo>
                  <a:lnTo>
                    <a:pt x="627365" y="4322310"/>
                  </a:lnTo>
                  <a:lnTo>
                    <a:pt x="581665" y="4314860"/>
                  </a:lnTo>
                  <a:lnTo>
                    <a:pt x="536975" y="4304594"/>
                  </a:lnTo>
                  <a:lnTo>
                    <a:pt x="493390" y="4291607"/>
                  </a:lnTo>
                  <a:lnTo>
                    <a:pt x="451003" y="4275995"/>
                  </a:lnTo>
                  <a:lnTo>
                    <a:pt x="409912" y="4257853"/>
                  </a:lnTo>
                  <a:lnTo>
                    <a:pt x="370210" y="4237275"/>
                  </a:lnTo>
                  <a:lnTo>
                    <a:pt x="331993" y="4214357"/>
                  </a:lnTo>
                  <a:lnTo>
                    <a:pt x="295355" y="4189194"/>
                  </a:lnTo>
                  <a:lnTo>
                    <a:pt x="260392" y="4161881"/>
                  </a:lnTo>
                  <a:lnTo>
                    <a:pt x="227199" y="4132513"/>
                  </a:lnTo>
                  <a:lnTo>
                    <a:pt x="195871" y="4101185"/>
                  </a:lnTo>
                  <a:lnTo>
                    <a:pt x="166503" y="4067993"/>
                  </a:lnTo>
                  <a:lnTo>
                    <a:pt x="139190" y="4033030"/>
                  </a:lnTo>
                  <a:lnTo>
                    <a:pt x="114027" y="3996392"/>
                  </a:lnTo>
                  <a:lnTo>
                    <a:pt x="91109" y="3958175"/>
                  </a:lnTo>
                  <a:lnTo>
                    <a:pt x="70532" y="3918473"/>
                  </a:lnTo>
                  <a:lnTo>
                    <a:pt x="52390" y="3877381"/>
                  </a:lnTo>
                  <a:lnTo>
                    <a:pt x="36778" y="3834995"/>
                  </a:lnTo>
                  <a:lnTo>
                    <a:pt x="23791" y="3791410"/>
                  </a:lnTo>
                  <a:lnTo>
                    <a:pt x="13525" y="3746720"/>
                  </a:lnTo>
                  <a:lnTo>
                    <a:pt x="6074" y="3701020"/>
                  </a:lnTo>
                  <a:lnTo>
                    <a:pt x="1534" y="3654406"/>
                  </a:lnTo>
                  <a:lnTo>
                    <a:pt x="0" y="3606973"/>
                  </a:lnTo>
                  <a:lnTo>
                    <a:pt x="0" y="721411"/>
                  </a:lnTo>
                  <a:close/>
                </a:path>
              </a:pathLst>
            </a:custGeom>
            <a:ln w="38099">
              <a:solidFill>
                <a:srgbClr val="4D06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4426" y="1230421"/>
              <a:ext cx="1677421" cy="1555825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99274" y="160644"/>
            <a:ext cx="8973129" cy="565813"/>
          </a:xfrm>
          <a:prstGeom prst="rect">
            <a:avLst/>
          </a:prstGeom>
        </p:spPr>
        <p:txBody>
          <a:bodyPr vert="horz" wrap="square" lIns="0" tIns="13991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3500" spc="-17" dirty="0">
                <a:solidFill>
                  <a:srgbClr val="FFFFFF"/>
                </a:solidFill>
              </a:rPr>
              <a:t>Заполнение</a:t>
            </a:r>
            <a:r>
              <a:rPr sz="3500" spc="-22" dirty="0">
                <a:solidFill>
                  <a:srgbClr val="FFFFFF"/>
                </a:solidFill>
              </a:rPr>
              <a:t> </a:t>
            </a:r>
            <a:r>
              <a:rPr sz="3500" spc="-17" dirty="0">
                <a:solidFill>
                  <a:srgbClr val="FFFFFF"/>
                </a:solidFill>
              </a:rPr>
              <a:t>таблицы</a:t>
            </a:r>
            <a:r>
              <a:rPr sz="3500" spc="-22" dirty="0">
                <a:solidFill>
                  <a:srgbClr val="FFFFFF"/>
                </a:solidFill>
              </a:rPr>
              <a:t> </a:t>
            </a:r>
            <a:r>
              <a:rPr sz="3500" dirty="0">
                <a:solidFill>
                  <a:srgbClr val="FFFFFF"/>
                </a:solidFill>
              </a:rPr>
              <a:t>с</a:t>
            </a:r>
            <a:r>
              <a:rPr sz="3500" spc="-17" dirty="0">
                <a:solidFill>
                  <a:srgbClr val="FFFFFF"/>
                </a:solidFill>
              </a:rPr>
              <a:t> </a:t>
            </a:r>
            <a:r>
              <a:rPr sz="3500" spc="-6" dirty="0">
                <a:solidFill>
                  <a:srgbClr val="FFFFFF"/>
                </a:solidFill>
              </a:rPr>
              <a:t>ФИО</a:t>
            </a:r>
            <a:r>
              <a:rPr sz="3500" spc="-28" dirty="0">
                <a:solidFill>
                  <a:srgbClr val="FFFFFF"/>
                </a:solidFill>
              </a:rPr>
              <a:t> </a:t>
            </a:r>
            <a:r>
              <a:rPr sz="3500" spc="-11" dirty="0">
                <a:solidFill>
                  <a:srgbClr val="FFFFFF"/>
                </a:solidFill>
              </a:rPr>
              <a:t>участников</a:t>
            </a:r>
            <a:endParaRPr sz="3500"/>
          </a:p>
        </p:txBody>
      </p:sp>
      <p:sp>
        <p:nvSpPr>
          <p:cNvPr id="7" name="object 7"/>
          <p:cNvSpPr txBox="1"/>
          <p:nvPr/>
        </p:nvSpPr>
        <p:spPr>
          <a:xfrm>
            <a:off x="3121163" y="1881247"/>
            <a:ext cx="5571290" cy="330525"/>
          </a:xfrm>
          <a:prstGeom prst="rect">
            <a:avLst/>
          </a:prstGeom>
        </p:spPr>
        <p:txBody>
          <a:bodyPr vert="horz" wrap="square" lIns="0" tIns="13991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2000" spc="-22" dirty="0">
                <a:latin typeface="Microsoft Sans Serif" panose="020B0604020202020204"/>
                <a:cs typeface="Microsoft Sans Serif" panose="020B0604020202020204"/>
              </a:rPr>
              <a:t>Заполните</a:t>
            </a:r>
            <a:r>
              <a:rPr sz="2000" spc="17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33" dirty="0">
                <a:latin typeface="Microsoft Sans Serif" panose="020B0604020202020204"/>
                <a:cs typeface="Microsoft Sans Serif" panose="020B0604020202020204"/>
              </a:rPr>
              <a:t>каждую</a:t>
            </a:r>
            <a:r>
              <a:rPr sz="2000" spc="22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17" dirty="0">
                <a:latin typeface="Microsoft Sans Serif" panose="020B0604020202020204"/>
                <a:cs typeface="Microsoft Sans Serif" panose="020B0604020202020204"/>
              </a:rPr>
              <a:t>таблицу</a:t>
            </a:r>
            <a:r>
              <a:rPr sz="2000" spc="22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17" dirty="0">
                <a:latin typeface="Microsoft Sans Serif" panose="020B0604020202020204"/>
                <a:cs typeface="Microsoft Sans Serif" panose="020B0604020202020204"/>
              </a:rPr>
              <a:t>данными</a:t>
            </a:r>
            <a:r>
              <a:rPr sz="2000" spc="17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22" dirty="0">
                <a:latin typeface="Microsoft Sans Serif" panose="020B0604020202020204"/>
                <a:cs typeface="Microsoft Sans Serif" panose="020B0604020202020204"/>
              </a:rPr>
              <a:t>учеников.</a:t>
            </a:r>
            <a:endParaRPr sz="20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63658" y="1394946"/>
            <a:ext cx="588551" cy="1238067"/>
          </a:xfrm>
          <a:prstGeom prst="rect">
            <a:avLst/>
          </a:prstGeom>
        </p:spPr>
        <p:txBody>
          <a:bodyPr vert="horz" wrap="square" lIns="0" tIns="13991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7900" b="1" dirty="0">
                <a:solidFill>
                  <a:srgbClr val="4D068C"/>
                </a:solidFill>
                <a:latin typeface="Arial" panose="020B0604020202020204"/>
                <a:cs typeface="Arial" panose="020B0604020202020204"/>
              </a:rPr>
              <a:t>3</a:t>
            </a:r>
            <a:endParaRPr sz="79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436600" cy="756285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6713" y="2359609"/>
            <a:ext cx="8828266" cy="465675"/>
          </a:xfrm>
          <a:custGeom>
            <a:avLst/>
            <a:gdLst/>
            <a:ahLst/>
            <a:cxnLst/>
            <a:rect l="l" t="t" r="r" b="b"/>
            <a:pathLst>
              <a:path w="8010525" h="422275">
                <a:moveTo>
                  <a:pt x="7939786" y="0"/>
                </a:moveTo>
                <a:lnTo>
                  <a:pt x="70357" y="0"/>
                </a:lnTo>
                <a:lnTo>
                  <a:pt x="42969" y="5528"/>
                </a:lnTo>
                <a:lnTo>
                  <a:pt x="20605" y="20605"/>
                </a:lnTo>
                <a:lnTo>
                  <a:pt x="5528" y="42969"/>
                </a:lnTo>
                <a:lnTo>
                  <a:pt x="0" y="70357"/>
                </a:lnTo>
                <a:lnTo>
                  <a:pt x="0" y="351789"/>
                </a:lnTo>
                <a:lnTo>
                  <a:pt x="5528" y="379178"/>
                </a:lnTo>
                <a:lnTo>
                  <a:pt x="20605" y="401542"/>
                </a:lnTo>
                <a:lnTo>
                  <a:pt x="42969" y="416619"/>
                </a:lnTo>
                <a:lnTo>
                  <a:pt x="70357" y="422148"/>
                </a:lnTo>
                <a:lnTo>
                  <a:pt x="7939786" y="422148"/>
                </a:lnTo>
                <a:lnTo>
                  <a:pt x="7967174" y="416619"/>
                </a:lnTo>
                <a:lnTo>
                  <a:pt x="7989538" y="401542"/>
                </a:lnTo>
                <a:lnTo>
                  <a:pt x="8004615" y="379178"/>
                </a:lnTo>
                <a:lnTo>
                  <a:pt x="8010144" y="351789"/>
                </a:lnTo>
                <a:lnTo>
                  <a:pt x="8010144" y="70357"/>
                </a:lnTo>
                <a:lnTo>
                  <a:pt x="8004615" y="42969"/>
                </a:lnTo>
                <a:lnTo>
                  <a:pt x="7989538" y="20605"/>
                </a:lnTo>
                <a:lnTo>
                  <a:pt x="7967174" y="5528"/>
                </a:lnTo>
                <a:lnTo>
                  <a:pt x="7939786" y="0"/>
                </a:lnTo>
                <a:close/>
              </a:path>
            </a:pathLst>
          </a:custGeom>
          <a:solidFill>
            <a:srgbClr val="00B0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6713" y="4994843"/>
            <a:ext cx="8828266" cy="465675"/>
          </a:xfrm>
          <a:custGeom>
            <a:avLst/>
            <a:gdLst/>
            <a:ahLst/>
            <a:cxnLst/>
            <a:rect l="l" t="t" r="r" b="b"/>
            <a:pathLst>
              <a:path w="8010525" h="422275">
                <a:moveTo>
                  <a:pt x="7939786" y="0"/>
                </a:moveTo>
                <a:lnTo>
                  <a:pt x="70357" y="0"/>
                </a:lnTo>
                <a:lnTo>
                  <a:pt x="42969" y="5528"/>
                </a:lnTo>
                <a:lnTo>
                  <a:pt x="20605" y="20605"/>
                </a:lnTo>
                <a:lnTo>
                  <a:pt x="5528" y="42969"/>
                </a:lnTo>
                <a:lnTo>
                  <a:pt x="0" y="70358"/>
                </a:lnTo>
                <a:lnTo>
                  <a:pt x="0" y="351790"/>
                </a:lnTo>
                <a:lnTo>
                  <a:pt x="5528" y="379178"/>
                </a:lnTo>
                <a:lnTo>
                  <a:pt x="20605" y="401542"/>
                </a:lnTo>
                <a:lnTo>
                  <a:pt x="42969" y="416619"/>
                </a:lnTo>
                <a:lnTo>
                  <a:pt x="70357" y="422148"/>
                </a:lnTo>
                <a:lnTo>
                  <a:pt x="7939786" y="422148"/>
                </a:lnTo>
                <a:lnTo>
                  <a:pt x="7967174" y="416619"/>
                </a:lnTo>
                <a:lnTo>
                  <a:pt x="7989538" y="401542"/>
                </a:lnTo>
                <a:lnTo>
                  <a:pt x="8004615" y="379178"/>
                </a:lnTo>
                <a:lnTo>
                  <a:pt x="8010144" y="351790"/>
                </a:lnTo>
                <a:lnTo>
                  <a:pt x="8010144" y="70358"/>
                </a:lnTo>
                <a:lnTo>
                  <a:pt x="8004615" y="42969"/>
                </a:lnTo>
                <a:lnTo>
                  <a:pt x="7989538" y="20605"/>
                </a:lnTo>
                <a:lnTo>
                  <a:pt x="7967174" y="5528"/>
                </a:lnTo>
                <a:lnTo>
                  <a:pt x="7939786" y="0"/>
                </a:lnTo>
                <a:close/>
              </a:path>
            </a:pathLst>
          </a:custGeom>
          <a:solidFill>
            <a:srgbClr val="00B0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6713" y="4386454"/>
            <a:ext cx="8828266" cy="465675"/>
          </a:xfrm>
          <a:custGeom>
            <a:avLst/>
            <a:gdLst/>
            <a:ahLst/>
            <a:cxnLst/>
            <a:rect l="l" t="t" r="r" b="b"/>
            <a:pathLst>
              <a:path w="8010525" h="422275">
                <a:moveTo>
                  <a:pt x="7939786" y="0"/>
                </a:moveTo>
                <a:lnTo>
                  <a:pt x="70357" y="0"/>
                </a:lnTo>
                <a:lnTo>
                  <a:pt x="42969" y="5528"/>
                </a:lnTo>
                <a:lnTo>
                  <a:pt x="20605" y="20605"/>
                </a:lnTo>
                <a:lnTo>
                  <a:pt x="5528" y="42969"/>
                </a:lnTo>
                <a:lnTo>
                  <a:pt x="0" y="70358"/>
                </a:lnTo>
                <a:lnTo>
                  <a:pt x="0" y="351790"/>
                </a:lnTo>
                <a:lnTo>
                  <a:pt x="5528" y="379178"/>
                </a:lnTo>
                <a:lnTo>
                  <a:pt x="20605" y="401542"/>
                </a:lnTo>
                <a:lnTo>
                  <a:pt x="42969" y="416619"/>
                </a:lnTo>
                <a:lnTo>
                  <a:pt x="70357" y="422148"/>
                </a:lnTo>
                <a:lnTo>
                  <a:pt x="7939786" y="422148"/>
                </a:lnTo>
                <a:lnTo>
                  <a:pt x="7967174" y="416619"/>
                </a:lnTo>
                <a:lnTo>
                  <a:pt x="7989538" y="401542"/>
                </a:lnTo>
                <a:lnTo>
                  <a:pt x="8004615" y="379178"/>
                </a:lnTo>
                <a:lnTo>
                  <a:pt x="8010144" y="351790"/>
                </a:lnTo>
                <a:lnTo>
                  <a:pt x="8010144" y="70358"/>
                </a:lnTo>
                <a:lnTo>
                  <a:pt x="8004615" y="42969"/>
                </a:lnTo>
                <a:lnTo>
                  <a:pt x="7989538" y="20605"/>
                </a:lnTo>
                <a:lnTo>
                  <a:pt x="7967174" y="5528"/>
                </a:lnTo>
                <a:lnTo>
                  <a:pt x="7939786" y="0"/>
                </a:lnTo>
                <a:close/>
              </a:path>
            </a:pathLst>
          </a:custGeom>
          <a:solidFill>
            <a:srgbClr val="00B0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6713" y="3531010"/>
            <a:ext cx="8828266" cy="667351"/>
          </a:xfrm>
          <a:custGeom>
            <a:avLst/>
            <a:gdLst/>
            <a:ahLst/>
            <a:cxnLst/>
            <a:rect l="l" t="t" r="r" b="b"/>
            <a:pathLst>
              <a:path w="8010525" h="605154">
                <a:moveTo>
                  <a:pt x="7909306" y="0"/>
                </a:moveTo>
                <a:lnTo>
                  <a:pt x="100837" y="0"/>
                </a:lnTo>
                <a:lnTo>
                  <a:pt x="61588" y="7915"/>
                </a:lnTo>
                <a:lnTo>
                  <a:pt x="29535" y="29511"/>
                </a:lnTo>
                <a:lnTo>
                  <a:pt x="7924" y="61561"/>
                </a:lnTo>
                <a:lnTo>
                  <a:pt x="0" y="100837"/>
                </a:lnTo>
                <a:lnTo>
                  <a:pt x="0" y="504189"/>
                </a:lnTo>
                <a:lnTo>
                  <a:pt x="7924" y="543466"/>
                </a:lnTo>
                <a:lnTo>
                  <a:pt x="29535" y="575516"/>
                </a:lnTo>
                <a:lnTo>
                  <a:pt x="61588" y="597112"/>
                </a:lnTo>
                <a:lnTo>
                  <a:pt x="100837" y="605027"/>
                </a:lnTo>
                <a:lnTo>
                  <a:pt x="7909306" y="605027"/>
                </a:lnTo>
                <a:lnTo>
                  <a:pt x="7948582" y="597112"/>
                </a:lnTo>
                <a:lnTo>
                  <a:pt x="7980632" y="575516"/>
                </a:lnTo>
                <a:lnTo>
                  <a:pt x="8002228" y="543466"/>
                </a:lnTo>
                <a:lnTo>
                  <a:pt x="8010144" y="504189"/>
                </a:lnTo>
                <a:lnTo>
                  <a:pt x="8010144" y="100837"/>
                </a:lnTo>
                <a:lnTo>
                  <a:pt x="8002228" y="61561"/>
                </a:lnTo>
                <a:lnTo>
                  <a:pt x="7980632" y="29511"/>
                </a:lnTo>
                <a:lnTo>
                  <a:pt x="7948582" y="7915"/>
                </a:lnTo>
                <a:lnTo>
                  <a:pt x="7909306" y="0"/>
                </a:lnTo>
                <a:close/>
              </a:path>
            </a:pathLst>
          </a:custGeom>
          <a:solidFill>
            <a:srgbClr val="00B0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6713" y="5640205"/>
            <a:ext cx="8828266" cy="872529"/>
          </a:xfrm>
          <a:custGeom>
            <a:avLst/>
            <a:gdLst/>
            <a:ahLst/>
            <a:cxnLst/>
            <a:rect l="l" t="t" r="r" b="b"/>
            <a:pathLst>
              <a:path w="8010525" h="791210">
                <a:moveTo>
                  <a:pt x="7897368" y="0"/>
                </a:moveTo>
                <a:lnTo>
                  <a:pt x="112788" y="0"/>
                </a:lnTo>
                <a:lnTo>
                  <a:pt x="68885" y="8870"/>
                </a:lnTo>
                <a:lnTo>
                  <a:pt x="33034" y="33051"/>
                </a:lnTo>
                <a:lnTo>
                  <a:pt x="8863" y="68901"/>
                </a:lnTo>
                <a:lnTo>
                  <a:pt x="0" y="112775"/>
                </a:lnTo>
                <a:lnTo>
                  <a:pt x="0" y="678167"/>
                </a:lnTo>
                <a:lnTo>
                  <a:pt x="8863" y="722070"/>
                </a:lnTo>
                <a:lnTo>
                  <a:pt x="33034" y="757921"/>
                </a:lnTo>
                <a:lnTo>
                  <a:pt x="68885" y="782092"/>
                </a:lnTo>
                <a:lnTo>
                  <a:pt x="112788" y="790955"/>
                </a:lnTo>
                <a:lnTo>
                  <a:pt x="7897368" y="790955"/>
                </a:lnTo>
                <a:lnTo>
                  <a:pt x="7941242" y="782092"/>
                </a:lnTo>
                <a:lnTo>
                  <a:pt x="7977092" y="757921"/>
                </a:lnTo>
                <a:lnTo>
                  <a:pt x="8001273" y="722070"/>
                </a:lnTo>
                <a:lnTo>
                  <a:pt x="8010144" y="678167"/>
                </a:lnTo>
                <a:lnTo>
                  <a:pt x="8010144" y="112775"/>
                </a:lnTo>
                <a:lnTo>
                  <a:pt x="8001273" y="68901"/>
                </a:lnTo>
                <a:lnTo>
                  <a:pt x="7977092" y="33051"/>
                </a:lnTo>
                <a:lnTo>
                  <a:pt x="7941242" y="8870"/>
                </a:lnTo>
                <a:lnTo>
                  <a:pt x="7897368" y="0"/>
                </a:lnTo>
                <a:close/>
              </a:path>
            </a:pathLst>
          </a:custGeom>
          <a:solidFill>
            <a:srgbClr val="00B0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96601" y="1032765"/>
            <a:ext cx="12249759" cy="381537"/>
          </a:xfrm>
          <a:prstGeom prst="rect">
            <a:avLst/>
          </a:prstGeom>
        </p:spPr>
        <p:txBody>
          <a:bodyPr vert="horz" wrap="square" lIns="0" tIns="73047" rIns="0" bIns="0" rtlCol="0">
            <a:spAutoFit/>
          </a:bodyPr>
          <a:lstStyle/>
          <a:p>
            <a:pPr marL="4337655">
              <a:spcBef>
                <a:spcPts val="105"/>
              </a:spcBef>
            </a:pPr>
            <a:r>
              <a:rPr spc="225" dirty="0"/>
              <a:t>ВАЖНО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9704584" y="3431853"/>
            <a:ext cx="3151303" cy="3153288"/>
            <a:chOff x="8805671" y="3112007"/>
            <a:chExt cx="2859405" cy="2859405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05671" y="3112007"/>
              <a:ext cx="2859024" cy="285902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859011" y="3177539"/>
              <a:ext cx="2727960" cy="2727960"/>
            </a:xfrm>
            <a:custGeom>
              <a:avLst/>
              <a:gdLst/>
              <a:ahLst/>
              <a:cxnLst/>
              <a:rect l="l" t="t" r="r" b="b"/>
              <a:pathLst>
                <a:path w="2727959" h="2727960">
                  <a:moveTo>
                    <a:pt x="2623058" y="0"/>
                  </a:moveTo>
                  <a:lnTo>
                    <a:pt x="104902" y="0"/>
                  </a:lnTo>
                  <a:lnTo>
                    <a:pt x="64079" y="8247"/>
                  </a:lnTo>
                  <a:lnTo>
                    <a:pt x="30733" y="30733"/>
                  </a:lnTo>
                  <a:lnTo>
                    <a:pt x="8247" y="64079"/>
                  </a:lnTo>
                  <a:lnTo>
                    <a:pt x="0" y="104901"/>
                  </a:lnTo>
                  <a:lnTo>
                    <a:pt x="0" y="2623045"/>
                  </a:lnTo>
                  <a:lnTo>
                    <a:pt x="8247" y="2663880"/>
                  </a:lnTo>
                  <a:lnTo>
                    <a:pt x="30734" y="2697229"/>
                  </a:lnTo>
                  <a:lnTo>
                    <a:pt x="64079" y="2719714"/>
                  </a:lnTo>
                  <a:lnTo>
                    <a:pt x="104902" y="2727960"/>
                  </a:lnTo>
                  <a:lnTo>
                    <a:pt x="2623058" y="2727960"/>
                  </a:lnTo>
                  <a:lnTo>
                    <a:pt x="2663880" y="2719714"/>
                  </a:lnTo>
                  <a:lnTo>
                    <a:pt x="2697226" y="2697229"/>
                  </a:lnTo>
                  <a:lnTo>
                    <a:pt x="2719712" y="2663880"/>
                  </a:lnTo>
                  <a:lnTo>
                    <a:pt x="2727960" y="2623045"/>
                  </a:lnTo>
                  <a:lnTo>
                    <a:pt x="2727960" y="104901"/>
                  </a:lnTo>
                  <a:lnTo>
                    <a:pt x="2719712" y="64079"/>
                  </a:lnTo>
                  <a:lnTo>
                    <a:pt x="2697226" y="30734"/>
                  </a:lnTo>
                  <a:lnTo>
                    <a:pt x="2663880" y="8247"/>
                  </a:lnTo>
                  <a:lnTo>
                    <a:pt x="26230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0535693" y="2993348"/>
            <a:ext cx="1463330" cy="364837"/>
          </a:xfrm>
          <a:prstGeom prst="rect">
            <a:avLst/>
          </a:prstGeom>
        </p:spPr>
        <p:txBody>
          <a:bodyPr vert="horz" wrap="square" lIns="0" tIns="14699" rIns="0" bIns="0" rtlCol="0">
            <a:spAutoFit/>
          </a:bodyPr>
          <a:lstStyle/>
          <a:p>
            <a:pPr marL="13999">
              <a:spcBef>
                <a:spcPts val="116"/>
              </a:spcBef>
            </a:pPr>
            <a:r>
              <a:rPr sz="2200" b="1" spc="132" dirty="0">
                <a:solidFill>
                  <a:srgbClr val="424242"/>
                </a:solidFill>
                <a:latin typeface="Trebuchet MS"/>
                <a:cs typeface="Trebuchet MS"/>
              </a:rPr>
              <a:t>РЕШЕНИЕ</a:t>
            </a:r>
            <a:endParaRPr sz="2200" dirty="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347302" y="4500455"/>
            <a:ext cx="1947607" cy="1398423"/>
          </a:xfrm>
          <a:prstGeom prst="rect">
            <a:avLst/>
          </a:prstGeom>
        </p:spPr>
        <p:txBody>
          <a:bodyPr vert="horz" wrap="square" lIns="0" tIns="13299" rIns="0" bIns="0" rtlCol="0">
            <a:spAutoFit/>
          </a:bodyPr>
          <a:lstStyle/>
          <a:p>
            <a:pPr marL="13999" marR="5600">
              <a:spcBef>
                <a:spcPts val="105"/>
              </a:spcBef>
            </a:pPr>
            <a:r>
              <a:rPr spc="-11" dirty="0">
                <a:solidFill>
                  <a:srgbClr val="424242"/>
                </a:solidFill>
                <a:latin typeface="Trebuchet MS"/>
                <a:cs typeface="Trebuchet MS"/>
              </a:rPr>
              <a:t>Проверить </a:t>
            </a:r>
            <a:r>
              <a:rPr dirty="0">
                <a:solidFill>
                  <a:srgbClr val="424242"/>
                </a:solidFill>
                <a:latin typeface="Trebuchet MS"/>
                <a:cs typeface="Trebuchet MS"/>
              </a:rPr>
              <a:t>корректность</a:t>
            </a:r>
            <a:r>
              <a:rPr spc="-83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pc="-22" dirty="0">
                <a:solidFill>
                  <a:srgbClr val="424242"/>
                </a:solidFill>
                <a:latin typeface="Trebuchet MS"/>
                <a:cs typeface="Trebuchet MS"/>
              </a:rPr>
              <a:t>всех </a:t>
            </a:r>
            <a:r>
              <a:rPr spc="-11" dirty="0">
                <a:solidFill>
                  <a:srgbClr val="424242"/>
                </a:solidFill>
                <a:latin typeface="Trebuchet MS"/>
                <a:cs typeface="Trebuchet MS"/>
              </a:rPr>
              <a:t>перечисленных параметров</a:t>
            </a:r>
            <a:endParaRPr dirty="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58348" y="1871049"/>
            <a:ext cx="1759355" cy="848404"/>
          </a:xfrm>
          <a:prstGeom prst="rect">
            <a:avLst/>
          </a:prstGeom>
        </p:spPr>
        <p:txBody>
          <a:bodyPr vert="horz" wrap="square" lIns="0" tIns="14699" rIns="0" bIns="0" rtlCol="0">
            <a:spAutoFit/>
          </a:bodyPr>
          <a:lstStyle/>
          <a:p>
            <a:pPr marL="60197">
              <a:spcBef>
                <a:spcPts val="116"/>
              </a:spcBef>
            </a:pPr>
            <a:r>
              <a:rPr sz="2200" b="1" spc="143" dirty="0">
                <a:solidFill>
                  <a:srgbClr val="424242"/>
                </a:solidFill>
                <a:latin typeface="Trebuchet MS"/>
                <a:cs typeface="Trebuchet MS"/>
              </a:rPr>
              <a:t>ПРОБЛЕМА</a:t>
            </a:r>
            <a:endParaRPr sz="2200" dirty="0">
              <a:latin typeface="Trebuchet MS"/>
              <a:cs typeface="Trebuchet MS"/>
            </a:endParaRPr>
          </a:p>
          <a:p>
            <a:pPr marL="13999">
              <a:spcBef>
                <a:spcPts val="1709"/>
              </a:spcBef>
            </a:pP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Не</a:t>
            </a:r>
            <a:r>
              <a:rPr spc="-7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подходит</a:t>
            </a:r>
            <a:r>
              <a:rPr spc="-66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pc="-28" dirty="0">
                <a:solidFill>
                  <a:srgbClr val="FFFFFF"/>
                </a:solidFill>
                <a:latin typeface="Trebuchet MS"/>
                <a:cs typeface="Trebuchet MS"/>
              </a:rPr>
              <a:t>код</a:t>
            </a:r>
            <a:endParaRPr dirty="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49306" y="2993347"/>
            <a:ext cx="8376180" cy="1415226"/>
          </a:xfrm>
          <a:prstGeom prst="rect">
            <a:avLst/>
          </a:prstGeom>
        </p:spPr>
        <p:txBody>
          <a:bodyPr vert="horz" wrap="square" lIns="0" tIns="14699" rIns="0" bIns="0" rtlCol="0">
            <a:spAutoFit/>
          </a:bodyPr>
          <a:lstStyle/>
          <a:p>
            <a:pPr marL="3500" algn="ctr">
              <a:spcBef>
                <a:spcPts val="116"/>
              </a:spcBef>
            </a:pPr>
            <a:r>
              <a:rPr sz="2200" b="1" spc="116" dirty="0">
                <a:solidFill>
                  <a:srgbClr val="424242"/>
                </a:solidFill>
                <a:latin typeface="Trebuchet MS"/>
                <a:cs typeface="Trebuchet MS"/>
              </a:rPr>
              <a:t>ПРИЧИНА</a:t>
            </a:r>
            <a:endParaRPr sz="2200" dirty="0">
              <a:latin typeface="Trebuchet MS"/>
              <a:cs typeface="Trebuchet MS"/>
            </a:endParaRPr>
          </a:p>
          <a:p>
            <a:pPr marL="700" algn="ctr">
              <a:spcBef>
                <a:spcPts val="1764"/>
              </a:spcBef>
            </a:pP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При</a:t>
            </a:r>
            <a:r>
              <a:rPr spc="-8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pc="-22" dirty="0">
                <a:solidFill>
                  <a:srgbClr val="FFFFFF"/>
                </a:solidFill>
                <a:latin typeface="Trebuchet MS"/>
                <a:cs typeface="Trebuchet MS"/>
              </a:rPr>
              <a:t>написании</a:t>
            </a:r>
            <a:r>
              <a:rPr spc="-66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кода</a:t>
            </a:r>
            <a:r>
              <a:rPr spc="-66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школьник</a:t>
            </a:r>
            <a:r>
              <a:rPr spc="-3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допустил</a:t>
            </a:r>
            <a:r>
              <a:rPr spc="-4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pc="-11" dirty="0">
                <a:solidFill>
                  <a:srgbClr val="FFFFFF"/>
                </a:solidFill>
                <a:latin typeface="Trebuchet MS"/>
                <a:cs typeface="Trebuchet MS"/>
              </a:rPr>
              <a:t>ошибку</a:t>
            </a:r>
            <a:endParaRPr dirty="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pc="-44" dirty="0">
                <a:solidFill>
                  <a:srgbClr val="FFFFFF"/>
                </a:solidFill>
                <a:latin typeface="Trebuchet MS"/>
                <a:cs typeface="Trebuchet MS"/>
              </a:rPr>
              <a:t>(пробел,</a:t>
            </a:r>
            <a:r>
              <a:rPr spc="-88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pc="-39" dirty="0">
                <a:solidFill>
                  <a:srgbClr val="FFFFFF"/>
                </a:solidFill>
                <a:latin typeface="Trebuchet MS"/>
                <a:cs typeface="Trebuchet MS"/>
              </a:rPr>
              <a:t>не</a:t>
            </a:r>
            <a:r>
              <a:rPr spc="-121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дописал</a:t>
            </a:r>
            <a:r>
              <a:rPr spc="-8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pc="-55" dirty="0">
                <a:solidFill>
                  <a:srgbClr val="FFFFFF"/>
                </a:solidFill>
                <a:latin typeface="Trebuchet MS"/>
                <a:cs typeface="Trebuchet MS"/>
              </a:rPr>
              <a:t>букву,</a:t>
            </a:r>
            <a:r>
              <a:rPr spc="-88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поставил</a:t>
            </a:r>
            <a:r>
              <a:rPr spc="-9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pc="-39" dirty="0">
                <a:solidFill>
                  <a:srgbClr val="FFFFFF"/>
                </a:solidFill>
                <a:latin typeface="Trebuchet MS"/>
                <a:cs typeface="Trebuchet MS"/>
              </a:rPr>
              <a:t>не</a:t>
            </a:r>
            <a:r>
              <a:rPr spc="-121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pc="-22" dirty="0">
                <a:solidFill>
                  <a:srgbClr val="FFFFFF"/>
                </a:solidFill>
                <a:latin typeface="Trebuchet MS"/>
                <a:cs typeface="Trebuchet MS"/>
              </a:rPr>
              <a:t>ту</a:t>
            </a:r>
            <a:r>
              <a:rPr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pc="-66" dirty="0">
                <a:solidFill>
                  <a:srgbClr val="FFFFFF"/>
                </a:solidFill>
                <a:latin typeface="Trebuchet MS"/>
                <a:cs typeface="Trebuchet MS"/>
              </a:rPr>
              <a:t>цифру,</a:t>
            </a:r>
            <a:r>
              <a:rPr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pc="-11" dirty="0">
                <a:solidFill>
                  <a:srgbClr val="FFFFFF"/>
                </a:solidFill>
                <a:latin typeface="Trebuchet MS"/>
                <a:cs typeface="Trebuchet MS"/>
              </a:rPr>
              <a:t>спутал</a:t>
            </a:r>
            <a:r>
              <a:rPr spc="-8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pc="-28" dirty="0">
                <a:solidFill>
                  <a:srgbClr val="FFFFFF"/>
                </a:solidFill>
                <a:latin typeface="Trebuchet MS"/>
                <a:cs typeface="Trebuchet MS"/>
              </a:rPr>
              <a:t>цифру</a:t>
            </a:r>
            <a:r>
              <a:rPr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pc="-126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r>
              <a:rPr spc="-121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pc="-11" dirty="0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буквой</a:t>
            </a:r>
            <a:r>
              <a:rPr spc="-8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pc="-132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pc="-11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pc="-33" dirty="0">
                <a:solidFill>
                  <a:srgbClr val="FFFFFF"/>
                </a:solidFill>
                <a:latin typeface="Trebuchet MS"/>
                <a:cs typeface="Trebuchet MS"/>
              </a:rPr>
              <a:t>т.д.)</a:t>
            </a:r>
            <a:endParaRPr dirty="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21125" y="4459560"/>
            <a:ext cx="4432678" cy="567427"/>
          </a:xfrm>
          <a:prstGeom prst="rect">
            <a:avLst/>
          </a:prstGeom>
        </p:spPr>
        <p:txBody>
          <a:bodyPr vert="horz" wrap="square" lIns="0" tIns="13299" rIns="0" bIns="0" rtlCol="0">
            <a:spAutoFit/>
          </a:bodyPr>
          <a:lstStyle/>
          <a:p>
            <a:pPr marL="13999"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Школьник</a:t>
            </a:r>
            <a:r>
              <a:rPr spc="-6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вводит</a:t>
            </a:r>
            <a:r>
              <a:rPr spc="-4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код</a:t>
            </a:r>
            <a:r>
              <a:rPr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pc="-39" dirty="0">
                <a:solidFill>
                  <a:srgbClr val="FFFFFF"/>
                </a:solidFill>
                <a:latin typeface="Trebuchet MS"/>
                <a:cs typeface="Trebuchet MS"/>
              </a:rPr>
              <a:t>не</a:t>
            </a:r>
            <a:r>
              <a:rPr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от</a:t>
            </a:r>
            <a:r>
              <a:rPr spc="-72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того</a:t>
            </a:r>
            <a:r>
              <a:rPr spc="-66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pc="-11" dirty="0">
                <a:solidFill>
                  <a:srgbClr val="FFFFFF"/>
                </a:solidFill>
                <a:latin typeface="Trebuchet MS"/>
                <a:cs typeface="Trebuchet MS"/>
              </a:rPr>
              <a:t>предмета</a:t>
            </a:r>
            <a:endParaRPr dirty="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187274" y="5065848"/>
            <a:ext cx="3701363" cy="567427"/>
          </a:xfrm>
          <a:prstGeom prst="rect">
            <a:avLst/>
          </a:prstGeom>
        </p:spPr>
        <p:txBody>
          <a:bodyPr vert="horz" wrap="square" lIns="0" tIns="13299" rIns="0" bIns="0" rtlCol="0">
            <a:spAutoFit/>
          </a:bodyPr>
          <a:lstStyle/>
          <a:p>
            <a:pPr marL="13999"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Школьник</a:t>
            </a:r>
            <a:r>
              <a:rPr spc="-6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вводит</a:t>
            </a:r>
            <a:r>
              <a:rPr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код</a:t>
            </a:r>
            <a:r>
              <a:rPr spc="-4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pc="-39" dirty="0">
                <a:solidFill>
                  <a:srgbClr val="FFFFFF"/>
                </a:solidFill>
                <a:latin typeface="Trebuchet MS"/>
                <a:cs typeface="Trebuchet MS"/>
              </a:rPr>
              <a:t>не</a:t>
            </a:r>
            <a:r>
              <a:rPr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тот</a:t>
            </a:r>
            <a:r>
              <a:rPr spc="-66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pc="-22" dirty="0">
                <a:solidFill>
                  <a:srgbClr val="FFFFFF"/>
                </a:solidFill>
                <a:latin typeface="Trebuchet MS"/>
                <a:cs typeface="Trebuchet MS"/>
              </a:rPr>
              <a:t>день</a:t>
            </a:r>
            <a:endParaRPr dirty="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76252" y="5771714"/>
            <a:ext cx="7521697" cy="844426"/>
          </a:xfrm>
          <a:prstGeom prst="rect">
            <a:avLst/>
          </a:prstGeom>
        </p:spPr>
        <p:txBody>
          <a:bodyPr vert="horz" wrap="square" lIns="0" tIns="13299" rIns="0" bIns="0" rtlCol="0">
            <a:spAutoFit/>
          </a:bodyPr>
          <a:lstStyle/>
          <a:p>
            <a:pPr marL="1026841" marR="5600" indent="-1013543"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Школьник</a:t>
            </a:r>
            <a:r>
              <a:rPr spc="-3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вводит</a:t>
            </a:r>
            <a:r>
              <a:rPr spc="-72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код</a:t>
            </a:r>
            <a:r>
              <a:rPr spc="-7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pc="-39" dirty="0">
                <a:solidFill>
                  <a:srgbClr val="FFFFFF"/>
                </a:solidFill>
                <a:latin typeface="Trebuchet MS"/>
                <a:cs typeface="Trebuchet MS"/>
              </a:rPr>
              <a:t>не</a:t>
            </a:r>
            <a:r>
              <a:rPr spc="-8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pc="-22" dirty="0">
                <a:solidFill>
                  <a:srgbClr val="FFFFFF"/>
                </a:solidFill>
                <a:latin typeface="Trebuchet MS"/>
                <a:cs typeface="Trebuchet MS"/>
              </a:rPr>
              <a:t>на</a:t>
            </a:r>
            <a:r>
              <a:rPr spc="-7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той</a:t>
            </a:r>
            <a:r>
              <a:rPr spc="-9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pc="-11" dirty="0">
                <a:solidFill>
                  <a:srgbClr val="FFFFFF"/>
                </a:solidFill>
                <a:latin typeface="Trebuchet MS"/>
                <a:cs typeface="Trebuchet MS"/>
              </a:rPr>
              <a:t>платформе</a:t>
            </a:r>
            <a:r>
              <a:rPr spc="-66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(ошибка</a:t>
            </a:r>
            <a:r>
              <a:rPr spc="-7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pc="-7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адресной</a:t>
            </a:r>
            <a:r>
              <a:rPr spc="-72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pc="-11" dirty="0">
                <a:solidFill>
                  <a:srgbClr val="FFFFFF"/>
                </a:solidFill>
                <a:latin typeface="Trebuchet MS"/>
                <a:cs typeface="Trebuchet MS"/>
              </a:rPr>
              <a:t>строке): </a:t>
            </a: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Платформа</a:t>
            </a:r>
            <a:r>
              <a:rPr spc="-88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для</a:t>
            </a:r>
            <a:r>
              <a:rPr spc="-66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входа</a:t>
            </a:r>
            <a:r>
              <a:rPr spc="-8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pc="-88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олимпиаду</a:t>
            </a:r>
            <a:r>
              <a:rPr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pc="397" dirty="0">
                <a:solidFill>
                  <a:srgbClr val="FFFFFF"/>
                </a:solidFill>
                <a:latin typeface="Trebuchet MS"/>
                <a:cs typeface="Trebuchet MS"/>
              </a:rPr>
              <a:t>—</a:t>
            </a:r>
            <a:r>
              <a:rPr spc="-66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u="sng" spc="-1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uts.sirius.online</a:t>
            </a:r>
            <a:endParaRPr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63500" y="-257175"/>
            <a:ext cx="13436600" cy="756285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189234" y="3937724"/>
            <a:ext cx="6632922" cy="1238767"/>
            <a:chOff x="5615940" y="3570732"/>
            <a:chExt cx="6018530" cy="11233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15940" y="3570732"/>
              <a:ext cx="6018275" cy="55321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669280" y="3636264"/>
              <a:ext cx="5887720" cy="422275"/>
            </a:xfrm>
            <a:custGeom>
              <a:avLst/>
              <a:gdLst/>
              <a:ahLst/>
              <a:cxnLst/>
              <a:rect l="l" t="t" r="r" b="b"/>
              <a:pathLst>
                <a:path w="5887720" h="422275">
                  <a:moveTo>
                    <a:pt x="5842381" y="0"/>
                  </a:moveTo>
                  <a:lnTo>
                    <a:pt x="44831" y="0"/>
                  </a:lnTo>
                  <a:lnTo>
                    <a:pt x="27378" y="3522"/>
                  </a:lnTo>
                  <a:lnTo>
                    <a:pt x="13128" y="13128"/>
                  </a:lnTo>
                  <a:lnTo>
                    <a:pt x="3522" y="27378"/>
                  </a:lnTo>
                  <a:lnTo>
                    <a:pt x="0" y="44831"/>
                  </a:lnTo>
                  <a:lnTo>
                    <a:pt x="0" y="377317"/>
                  </a:lnTo>
                  <a:lnTo>
                    <a:pt x="3522" y="394769"/>
                  </a:lnTo>
                  <a:lnTo>
                    <a:pt x="13128" y="409019"/>
                  </a:lnTo>
                  <a:lnTo>
                    <a:pt x="27378" y="418625"/>
                  </a:lnTo>
                  <a:lnTo>
                    <a:pt x="44831" y="422148"/>
                  </a:lnTo>
                  <a:lnTo>
                    <a:pt x="5842381" y="422148"/>
                  </a:lnTo>
                  <a:lnTo>
                    <a:pt x="5859833" y="418625"/>
                  </a:lnTo>
                  <a:lnTo>
                    <a:pt x="5874083" y="409019"/>
                  </a:lnTo>
                  <a:lnTo>
                    <a:pt x="5883689" y="394769"/>
                  </a:lnTo>
                  <a:lnTo>
                    <a:pt x="5887212" y="377317"/>
                  </a:lnTo>
                  <a:lnTo>
                    <a:pt x="5887212" y="44831"/>
                  </a:lnTo>
                  <a:lnTo>
                    <a:pt x="5883689" y="27378"/>
                  </a:lnTo>
                  <a:lnTo>
                    <a:pt x="5874083" y="13128"/>
                  </a:lnTo>
                  <a:lnTo>
                    <a:pt x="5859833" y="3522"/>
                  </a:lnTo>
                  <a:lnTo>
                    <a:pt x="58423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5940" y="4140708"/>
              <a:ext cx="6018275" cy="55321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669280" y="4206240"/>
              <a:ext cx="5887720" cy="422275"/>
            </a:xfrm>
            <a:custGeom>
              <a:avLst/>
              <a:gdLst/>
              <a:ahLst/>
              <a:cxnLst/>
              <a:rect l="l" t="t" r="r" b="b"/>
              <a:pathLst>
                <a:path w="5887720" h="422275">
                  <a:moveTo>
                    <a:pt x="5832856" y="0"/>
                  </a:moveTo>
                  <a:lnTo>
                    <a:pt x="54356" y="0"/>
                  </a:lnTo>
                  <a:lnTo>
                    <a:pt x="33218" y="4278"/>
                  </a:lnTo>
                  <a:lnTo>
                    <a:pt x="15938" y="15938"/>
                  </a:lnTo>
                  <a:lnTo>
                    <a:pt x="4278" y="33218"/>
                  </a:lnTo>
                  <a:lnTo>
                    <a:pt x="0" y="54356"/>
                  </a:lnTo>
                  <a:lnTo>
                    <a:pt x="0" y="367792"/>
                  </a:lnTo>
                  <a:lnTo>
                    <a:pt x="4278" y="388929"/>
                  </a:lnTo>
                  <a:lnTo>
                    <a:pt x="15938" y="406209"/>
                  </a:lnTo>
                  <a:lnTo>
                    <a:pt x="33218" y="417869"/>
                  </a:lnTo>
                  <a:lnTo>
                    <a:pt x="54356" y="422148"/>
                  </a:lnTo>
                  <a:lnTo>
                    <a:pt x="5832856" y="422148"/>
                  </a:lnTo>
                  <a:lnTo>
                    <a:pt x="5853993" y="417869"/>
                  </a:lnTo>
                  <a:lnTo>
                    <a:pt x="5871273" y="406209"/>
                  </a:lnTo>
                  <a:lnTo>
                    <a:pt x="5882933" y="388929"/>
                  </a:lnTo>
                  <a:lnTo>
                    <a:pt x="5887212" y="367792"/>
                  </a:lnTo>
                  <a:lnTo>
                    <a:pt x="5887212" y="54356"/>
                  </a:lnTo>
                  <a:lnTo>
                    <a:pt x="5882933" y="33218"/>
                  </a:lnTo>
                  <a:lnTo>
                    <a:pt x="5871273" y="15938"/>
                  </a:lnTo>
                  <a:lnTo>
                    <a:pt x="5853993" y="4278"/>
                  </a:lnTo>
                  <a:lnTo>
                    <a:pt x="58328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3041710" y="2359609"/>
            <a:ext cx="7353739" cy="465675"/>
          </a:xfrm>
          <a:custGeom>
            <a:avLst/>
            <a:gdLst/>
            <a:ahLst/>
            <a:cxnLst/>
            <a:rect l="l" t="t" r="r" b="b"/>
            <a:pathLst>
              <a:path w="6672580" h="422275">
                <a:moveTo>
                  <a:pt x="6601713" y="0"/>
                </a:moveTo>
                <a:lnTo>
                  <a:pt x="70358" y="0"/>
                </a:lnTo>
                <a:lnTo>
                  <a:pt x="42969" y="5528"/>
                </a:lnTo>
                <a:lnTo>
                  <a:pt x="20605" y="20605"/>
                </a:lnTo>
                <a:lnTo>
                  <a:pt x="5528" y="42969"/>
                </a:lnTo>
                <a:lnTo>
                  <a:pt x="0" y="70357"/>
                </a:lnTo>
                <a:lnTo>
                  <a:pt x="0" y="351789"/>
                </a:lnTo>
                <a:lnTo>
                  <a:pt x="5528" y="379178"/>
                </a:lnTo>
                <a:lnTo>
                  <a:pt x="20605" y="401542"/>
                </a:lnTo>
                <a:lnTo>
                  <a:pt x="42969" y="416619"/>
                </a:lnTo>
                <a:lnTo>
                  <a:pt x="70358" y="422148"/>
                </a:lnTo>
                <a:lnTo>
                  <a:pt x="6601713" y="422148"/>
                </a:lnTo>
                <a:lnTo>
                  <a:pt x="6629102" y="416619"/>
                </a:lnTo>
                <a:lnTo>
                  <a:pt x="6651466" y="401542"/>
                </a:lnTo>
                <a:lnTo>
                  <a:pt x="6666543" y="379178"/>
                </a:lnTo>
                <a:lnTo>
                  <a:pt x="6672071" y="351789"/>
                </a:lnTo>
                <a:lnTo>
                  <a:pt x="6672071" y="70357"/>
                </a:lnTo>
                <a:lnTo>
                  <a:pt x="6666543" y="42969"/>
                </a:lnTo>
                <a:lnTo>
                  <a:pt x="6651466" y="20605"/>
                </a:lnTo>
                <a:lnTo>
                  <a:pt x="6629102" y="5528"/>
                </a:lnTo>
                <a:lnTo>
                  <a:pt x="6601713" y="0"/>
                </a:lnTo>
                <a:close/>
              </a:path>
            </a:pathLst>
          </a:custGeom>
          <a:solidFill>
            <a:srgbClr val="00B0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0925" y="4620062"/>
            <a:ext cx="5201784" cy="465675"/>
          </a:xfrm>
          <a:custGeom>
            <a:avLst/>
            <a:gdLst/>
            <a:ahLst/>
            <a:cxnLst/>
            <a:rect l="l" t="t" r="r" b="b"/>
            <a:pathLst>
              <a:path w="4719955" h="422275">
                <a:moveTo>
                  <a:pt x="4649470" y="0"/>
                </a:moveTo>
                <a:lnTo>
                  <a:pt x="70357" y="0"/>
                </a:lnTo>
                <a:lnTo>
                  <a:pt x="42969" y="5528"/>
                </a:lnTo>
                <a:lnTo>
                  <a:pt x="20605" y="20605"/>
                </a:lnTo>
                <a:lnTo>
                  <a:pt x="5528" y="42969"/>
                </a:lnTo>
                <a:lnTo>
                  <a:pt x="0" y="70357"/>
                </a:lnTo>
                <a:lnTo>
                  <a:pt x="0" y="351790"/>
                </a:lnTo>
                <a:lnTo>
                  <a:pt x="5528" y="379178"/>
                </a:lnTo>
                <a:lnTo>
                  <a:pt x="20605" y="401542"/>
                </a:lnTo>
                <a:lnTo>
                  <a:pt x="42969" y="416619"/>
                </a:lnTo>
                <a:lnTo>
                  <a:pt x="70357" y="422148"/>
                </a:lnTo>
                <a:lnTo>
                  <a:pt x="4649470" y="422148"/>
                </a:lnTo>
                <a:lnTo>
                  <a:pt x="4676858" y="416619"/>
                </a:lnTo>
                <a:lnTo>
                  <a:pt x="4699222" y="401542"/>
                </a:lnTo>
                <a:lnTo>
                  <a:pt x="4714299" y="379178"/>
                </a:lnTo>
                <a:lnTo>
                  <a:pt x="4719828" y="351790"/>
                </a:lnTo>
                <a:lnTo>
                  <a:pt x="4719828" y="70357"/>
                </a:lnTo>
                <a:lnTo>
                  <a:pt x="4714299" y="42969"/>
                </a:lnTo>
                <a:lnTo>
                  <a:pt x="4699222" y="20605"/>
                </a:lnTo>
                <a:lnTo>
                  <a:pt x="4676858" y="5528"/>
                </a:lnTo>
                <a:lnTo>
                  <a:pt x="4649470" y="0"/>
                </a:lnTo>
                <a:close/>
              </a:path>
            </a:pathLst>
          </a:custGeom>
          <a:solidFill>
            <a:srgbClr val="00B0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0925" y="4009992"/>
            <a:ext cx="5201784" cy="465675"/>
          </a:xfrm>
          <a:custGeom>
            <a:avLst/>
            <a:gdLst/>
            <a:ahLst/>
            <a:cxnLst/>
            <a:rect l="l" t="t" r="r" b="b"/>
            <a:pathLst>
              <a:path w="4719955" h="422275">
                <a:moveTo>
                  <a:pt x="4649470" y="0"/>
                </a:moveTo>
                <a:lnTo>
                  <a:pt x="70357" y="0"/>
                </a:lnTo>
                <a:lnTo>
                  <a:pt x="42969" y="5528"/>
                </a:lnTo>
                <a:lnTo>
                  <a:pt x="20605" y="20605"/>
                </a:lnTo>
                <a:lnTo>
                  <a:pt x="5528" y="42969"/>
                </a:lnTo>
                <a:lnTo>
                  <a:pt x="0" y="70358"/>
                </a:lnTo>
                <a:lnTo>
                  <a:pt x="0" y="351790"/>
                </a:lnTo>
                <a:lnTo>
                  <a:pt x="5528" y="379178"/>
                </a:lnTo>
                <a:lnTo>
                  <a:pt x="20605" y="401542"/>
                </a:lnTo>
                <a:lnTo>
                  <a:pt x="42969" y="416619"/>
                </a:lnTo>
                <a:lnTo>
                  <a:pt x="70357" y="422148"/>
                </a:lnTo>
                <a:lnTo>
                  <a:pt x="4649470" y="422148"/>
                </a:lnTo>
                <a:lnTo>
                  <a:pt x="4676858" y="416619"/>
                </a:lnTo>
                <a:lnTo>
                  <a:pt x="4699222" y="401542"/>
                </a:lnTo>
                <a:lnTo>
                  <a:pt x="4714299" y="379178"/>
                </a:lnTo>
                <a:lnTo>
                  <a:pt x="4719828" y="351790"/>
                </a:lnTo>
                <a:lnTo>
                  <a:pt x="4719828" y="70358"/>
                </a:lnTo>
                <a:lnTo>
                  <a:pt x="4714299" y="42969"/>
                </a:lnTo>
                <a:lnTo>
                  <a:pt x="4699222" y="20605"/>
                </a:lnTo>
                <a:lnTo>
                  <a:pt x="4676858" y="5528"/>
                </a:lnTo>
                <a:lnTo>
                  <a:pt x="4649470" y="0"/>
                </a:lnTo>
                <a:close/>
              </a:path>
            </a:pathLst>
          </a:custGeom>
          <a:solidFill>
            <a:srgbClr val="00B0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96601" y="1032765"/>
            <a:ext cx="12249759" cy="386460"/>
          </a:xfrm>
          <a:prstGeom prst="rect">
            <a:avLst/>
          </a:prstGeom>
        </p:spPr>
        <p:txBody>
          <a:bodyPr vert="horz" wrap="square" lIns="0" tIns="73047" rIns="0" bIns="0" rtlCol="0">
            <a:spAutoFit/>
          </a:bodyPr>
          <a:lstStyle/>
          <a:p>
            <a:pPr marL="4337655" algn="l">
              <a:spcBef>
                <a:spcPts val="105"/>
              </a:spcBef>
            </a:pPr>
            <a:r>
              <a:rPr lang="ru-RU" spc="225" dirty="0" smtClean="0"/>
              <a:t>              </a:t>
            </a:r>
            <a:r>
              <a:rPr spc="225" dirty="0" smtClean="0"/>
              <a:t>ВАЖНО</a:t>
            </a:r>
            <a:endParaRPr spc="225" dirty="0"/>
          </a:p>
        </p:txBody>
      </p:sp>
      <p:sp>
        <p:nvSpPr>
          <p:cNvPr id="13" name="object 13"/>
          <p:cNvSpPr txBox="1"/>
          <p:nvPr/>
        </p:nvSpPr>
        <p:spPr>
          <a:xfrm>
            <a:off x="3426753" y="1871049"/>
            <a:ext cx="6579735" cy="1125403"/>
          </a:xfrm>
          <a:prstGeom prst="rect">
            <a:avLst/>
          </a:prstGeom>
        </p:spPr>
        <p:txBody>
          <a:bodyPr vert="horz" wrap="square" lIns="0" tIns="14699" rIns="0" bIns="0" rtlCol="0">
            <a:spAutoFit/>
          </a:bodyPr>
          <a:lstStyle/>
          <a:p>
            <a:pPr marL="4200" algn="ctr">
              <a:spcBef>
                <a:spcPts val="116"/>
              </a:spcBef>
            </a:pPr>
            <a:r>
              <a:rPr sz="2200" b="1" spc="143" dirty="0">
                <a:solidFill>
                  <a:srgbClr val="424242"/>
                </a:solidFill>
                <a:latin typeface="Trebuchet MS"/>
                <a:cs typeface="Trebuchet MS"/>
              </a:rPr>
              <a:t>ПРОБЛЕМА</a:t>
            </a:r>
            <a:endParaRPr sz="2200" dirty="0">
              <a:latin typeface="Trebuchet MS"/>
              <a:cs typeface="Trebuchet MS"/>
            </a:endParaRPr>
          </a:p>
          <a:p>
            <a:pPr algn="ctr">
              <a:spcBef>
                <a:spcPts val="1709"/>
              </a:spcBef>
            </a:pP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Зашел</a:t>
            </a:r>
            <a:r>
              <a:rPr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pc="-61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pc="-55" dirty="0">
                <a:solidFill>
                  <a:srgbClr val="FFFFFF"/>
                </a:solidFill>
                <a:latin typeface="Trebuchet MS"/>
                <a:cs typeface="Trebuchet MS"/>
              </a:rPr>
              <a:t>систему,</a:t>
            </a:r>
            <a:r>
              <a:rPr spc="-61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spc="-61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там</a:t>
            </a:r>
            <a:r>
              <a:rPr spc="-7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pc="-39" dirty="0">
                <a:solidFill>
                  <a:srgbClr val="FFFFFF"/>
                </a:solidFill>
                <a:latin typeface="Trebuchet MS"/>
                <a:cs typeface="Trebuchet MS"/>
              </a:rPr>
              <a:t>написано, </a:t>
            </a:r>
            <a:r>
              <a:rPr spc="-11" dirty="0">
                <a:solidFill>
                  <a:srgbClr val="FFFFFF"/>
                </a:solidFill>
                <a:latin typeface="Trebuchet MS"/>
                <a:cs typeface="Trebuchet MS"/>
              </a:rPr>
              <a:t>что</a:t>
            </a:r>
            <a:r>
              <a:rPr spc="-7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олимпиада</a:t>
            </a:r>
            <a:r>
              <a:rPr spc="-3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pc="-28" dirty="0">
                <a:solidFill>
                  <a:srgbClr val="FFFFFF"/>
                </a:solidFill>
                <a:latin typeface="Trebuchet MS"/>
                <a:cs typeface="Trebuchet MS"/>
              </a:rPr>
              <a:t>уже</a:t>
            </a:r>
            <a:r>
              <a:rPr spc="-61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pc="-11" dirty="0">
                <a:solidFill>
                  <a:srgbClr val="FFFFFF"/>
                </a:solidFill>
                <a:latin typeface="Trebuchet MS"/>
                <a:cs typeface="Trebuchet MS"/>
              </a:rPr>
              <a:t>пройдена</a:t>
            </a:r>
            <a:endParaRPr dirty="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90361" y="3494876"/>
            <a:ext cx="4163946" cy="1151051"/>
          </a:xfrm>
          <a:prstGeom prst="rect">
            <a:avLst/>
          </a:prstGeom>
        </p:spPr>
        <p:txBody>
          <a:bodyPr vert="horz" wrap="square" lIns="0" tIns="14699" rIns="0" bIns="0" rtlCol="0">
            <a:spAutoFit/>
          </a:bodyPr>
          <a:lstStyle/>
          <a:p>
            <a:pPr algn="ctr">
              <a:spcBef>
                <a:spcPts val="116"/>
              </a:spcBef>
            </a:pPr>
            <a:r>
              <a:rPr sz="2200" b="1" spc="121" dirty="0">
                <a:solidFill>
                  <a:srgbClr val="424242"/>
                </a:solidFill>
                <a:latin typeface="Trebuchet MS"/>
                <a:cs typeface="Trebuchet MS"/>
              </a:rPr>
              <a:t>ПРИЧИНА</a:t>
            </a:r>
            <a:endParaRPr sz="2200" dirty="0">
              <a:latin typeface="Trebuchet MS"/>
              <a:cs typeface="Trebuchet MS"/>
            </a:endParaRPr>
          </a:p>
          <a:p>
            <a:pPr algn="ctr">
              <a:spcBef>
                <a:spcPts val="1917"/>
              </a:spcBef>
            </a:pPr>
            <a:r>
              <a:rPr spc="-11" dirty="0">
                <a:solidFill>
                  <a:srgbClr val="FFFFFF"/>
                </a:solidFill>
                <a:latin typeface="Trebuchet MS"/>
                <a:cs typeface="Trebuchet MS"/>
              </a:rPr>
              <a:t>Учитель</a:t>
            </a:r>
            <a:r>
              <a:rPr spc="-9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выдал</a:t>
            </a:r>
            <a:r>
              <a:rPr spc="-8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один</a:t>
            </a:r>
            <a:r>
              <a:rPr spc="-8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код</a:t>
            </a:r>
            <a:r>
              <a:rPr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двум</a:t>
            </a:r>
            <a:r>
              <a:rPr spc="-88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pc="-11" dirty="0">
                <a:solidFill>
                  <a:srgbClr val="FFFFFF"/>
                </a:solidFill>
                <a:latin typeface="Trebuchet MS"/>
                <a:cs typeface="Trebuchet MS"/>
              </a:rPr>
              <a:t>ученикам</a:t>
            </a:r>
            <a:endParaRPr dirty="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36410" y="4682665"/>
            <a:ext cx="4669918" cy="567427"/>
          </a:xfrm>
          <a:prstGeom prst="rect">
            <a:avLst/>
          </a:prstGeom>
        </p:spPr>
        <p:txBody>
          <a:bodyPr vert="horz" wrap="square" lIns="0" tIns="13299" rIns="0" bIns="0" rtlCol="0">
            <a:spAutoFit/>
          </a:bodyPr>
          <a:lstStyle/>
          <a:p>
            <a:pPr marL="13999"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Школьник </a:t>
            </a:r>
            <a:r>
              <a:rPr spc="-39" dirty="0">
                <a:solidFill>
                  <a:srgbClr val="FFFFFF"/>
                </a:solidFill>
                <a:latin typeface="Trebuchet MS"/>
                <a:cs typeface="Trebuchet MS"/>
              </a:rPr>
              <a:t>не</a:t>
            </a:r>
            <a:r>
              <a:rPr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вышел</a:t>
            </a:r>
            <a:r>
              <a:rPr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из</a:t>
            </a:r>
            <a:r>
              <a:rPr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прошлой</a:t>
            </a:r>
            <a:r>
              <a:rPr spc="-1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pc="-11" dirty="0">
                <a:solidFill>
                  <a:srgbClr val="FFFFFF"/>
                </a:solidFill>
                <a:latin typeface="Trebuchet MS"/>
                <a:cs typeface="Trebuchet MS"/>
              </a:rPr>
              <a:t>олимпиады</a:t>
            </a:r>
            <a:endParaRPr dirty="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76600" y="3494876"/>
            <a:ext cx="5231176" cy="1151051"/>
          </a:xfrm>
          <a:prstGeom prst="rect">
            <a:avLst/>
          </a:prstGeom>
        </p:spPr>
        <p:txBody>
          <a:bodyPr vert="horz" wrap="square" lIns="0" tIns="14699" rIns="0" bIns="0" rtlCol="0">
            <a:spAutoFit/>
          </a:bodyPr>
          <a:lstStyle/>
          <a:p>
            <a:pPr marL="700" algn="ctr">
              <a:spcBef>
                <a:spcPts val="116"/>
              </a:spcBef>
            </a:pPr>
            <a:r>
              <a:rPr sz="2200" b="1" spc="132" dirty="0">
                <a:solidFill>
                  <a:srgbClr val="424242"/>
                </a:solidFill>
                <a:latin typeface="Trebuchet MS"/>
                <a:cs typeface="Trebuchet MS"/>
              </a:rPr>
              <a:t>РЕШЕНИЕ</a:t>
            </a:r>
            <a:endParaRPr sz="2200" dirty="0">
              <a:latin typeface="Trebuchet MS"/>
              <a:cs typeface="Trebuchet MS"/>
            </a:endParaRPr>
          </a:p>
          <a:p>
            <a:pPr algn="ctr">
              <a:spcBef>
                <a:spcPts val="1917"/>
              </a:spcBef>
            </a:pPr>
            <a:r>
              <a:rPr dirty="0">
                <a:solidFill>
                  <a:srgbClr val="424242"/>
                </a:solidFill>
                <a:latin typeface="Trebuchet MS"/>
                <a:cs typeface="Trebuchet MS"/>
              </a:rPr>
              <a:t>Рекомендуем</a:t>
            </a:r>
            <a:r>
              <a:rPr spc="-83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pc="-11" dirty="0">
                <a:solidFill>
                  <a:srgbClr val="424242"/>
                </a:solidFill>
                <a:latin typeface="Trebuchet MS"/>
                <a:cs typeface="Trebuchet MS"/>
              </a:rPr>
              <a:t>школьнику</a:t>
            </a:r>
            <a:r>
              <a:rPr spc="-39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pc="-11" dirty="0">
                <a:solidFill>
                  <a:srgbClr val="424242"/>
                </a:solidFill>
                <a:latin typeface="Trebuchet MS"/>
                <a:cs typeface="Trebuchet MS"/>
              </a:rPr>
              <a:t>получить</a:t>
            </a:r>
            <a:r>
              <a:rPr spc="-50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24242"/>
                </a:solidFill>
                <a:latin typeface="Trebuchet MS"/>
                <a:cs typeface="Trebuchet MS"/>
              </a:rPr>
              <a:t>резервный</a:t>
            </a:r>
            <a:r>
              <a:rPr spc="-83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pc="-28" dirty="0">
                <a:solidFill>
                  <a:srgbClr val="424242"/>
                </a:solidFill>
                <a:latin typeface="Trebuchet MS"/>
                <a:cs typeface="Trebuchet MS"/>
              </a:rPr>
              <a:t>код</a:t>
            </a:r>
            <a:endParaRPr dirty="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15492" y="4682665"/>
            <a:ext cx="5949195" cy="567427"/>
          </a:xfrm>
          <a:prstGeom prst="rect">
            <a:avLst/>
          </a:prstGeom>
        </p:spPr>
        <p:txBody>
          <a:bodyPr vert="horz" wrap="square" lIns="0" tIns="13299" rIns="0" bIns="0" rtlCol="0">
            <a:spAutoFit/>
          </a:bodyPr>
          <a:lstStyle/>
          <a:p>
            <a:pPr marL="13999">
              <a:spcBef>
                <a:spcPts val="105"/>
              </a:spcBef>
            </a:pPr>
            <a:r>
              <a:rPr dirty="0">
                <a:solidFill>
                  <a:srgbClr val="424242"/>
                </a:solidFill>
                <a:latin typeface="Trebuchet MS"/>
                <a:cs typeface="Trebuchet MS"/>
              </a:rPr>
              <a:t>Рекомендуем</a:t>
            </a:r>
            <a:r>
              <a:rPr spc="-105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24242"/>
                </a:solidFill>
                <a:latin typeface="Trebuchet MS"/>
                <a:cs typeface="Trebuchet MS"/>
              </a:rPr>
              <a:t>выйти</a:t>
            </a:r>
            <a:r>
              <a:rPr spc="-110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24242"/>
                </a:solidFill>
                <a:latin typeface="Trebuchet MS"/>
                <a:cs typeface="Trebuchet MS"/>
              </a:rPr>
              <a:t>из</a:t>
            </a:r>
            <a:r>
              <a:rPr spc="-88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pc="-11" dirty="0">
                <a:solidFill>
                  <a:srgbClr val="424242"/>
                </a:solidFill>
                <a:latin typeface="Trebuchet MS"/>
                <a:cs typeface="Trebuchet MS"/>
              </a:rPr>
              <a:t>системы</a:t>
            </a:r>
            <a:r>
              <a:rPr spc="-88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24242"/>
                </a:solidFill>
                <a:latin typeface="Trebuchet MS"/>
                <a:cs typeface="Trebuchet MS"/>
              </a:rPr>
              <a:t>по</a:t>
            </a:r>
            <a:r>
              <a:rPr spc="-66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pc="-11" dirty="0">
                <a:solidFill>
                  <a:srgbClr val="424242"/>
                </a:solidFill>
                <a:latin typeface="Trebuchet MS"/>
                <a:cs typeface="Trebuchet MS"/>
              </a:rPr>
              <a:t>кнопке</a:t>
            </a:r>
            <a:r>
              <a:rPr spc="-72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24242"/>
                </a:solidFill>
                <a:latin typeface="Trebuchet MS"/>
                <a:cs typeface="Trebuchet MS"/>
              </a:rPr>
              <a:t>справа</a:t>
            </a:r>
            <a:r>
              <a:rPr spc="-77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pc="-11" dirty="0">
                <a:solidFill>
                  <a:srgbClr val="424242"/>
                </a:solidFill>
                <a:latin typeface="Trebuchet MS"/>
                <a:cs typeface="Trebuchet MS"/>
              </a:rPr>
              <a:t>вверху</a:t>
            </a:r>
            <a:endParaRPr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085665"/>
            <a:ext cx="6545444" cy="5477464"/>
          </a:xfrm>
          <a:custGeom>
            <a:avLst/>
            <a:gdLst/>
            <a:ahLst/>
            <a:cxnLst/>
            <a:rect l="l" t="t" r="r" b="b"/>
            <a:pathLst>
              <a:path w="5939155" h="4966970">
                <a:moveTo>
                  <a:pt x="5939028" y="0"/>
                </a:moveTo>
                <a:lnTo>
                  <a:pt x="0" y="0"/>
                </a:lnTo>
                <a:lnTo>
                  <a:pt x="0" y="4966716"/>
                </a:lnTo>
                <a:lnTo>
                  <a:pt x="5939028" y="4966716"/>
                </a:lnTo>
                <a:lnTo>
                  <a:pt x="5939028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96601" y="1032765"/>
            <a:ext cx="12249759" cy="381537"/>
          </a:xfrm>
          <a:prstGeom prst="rect">
            <a:avLst/>
          </a:prstGeom>
        </p:spPr>
        <p:txBody>
          <a:bodyPr vert="horz" wrap="square" lIns="0" tIns="73047" rIns="0" bIns="0" rtlCol="0">
            <a:spAutoFit/>
          </a:bodyPr>
          <a:lstStyle/>
          <a:p>
            <a:pPr marL="2384765">
              <a:spcBef>
                <a:spcPts val="105"/>
              </a:spcBef>
            </a:pPr>
            <a:r>
              <a:rPr spc="252" dirty="0"/>
              <a:t>В</a:t>
            </a:r>
            <a:r>
              <a:rPr spc="-237" dirty="0"/>
              <a:t> </a:t>
            </a:r>
            <a:r>
              <a:rPr spc="160" dirty="0"/>
              <a:t>ДЕНЬ</a:t>
            </a:r>
            <a:r>
              <a:rPr spc="-225" dirty="0"/>
              <a:t> </a:t>
            </a:r>
            <a:r>
              <a:rPr spc="176" dirty="0"/>
              <a:t>ПРОВЕДЕНИЯ</a:t>
            </a:r>
            <a:r>
              <a:rPr spc="-215" dirty="0"/>
              <a:t> </a:t>
            </a:r>
            <a:r>
              <a:rPr spc="94" dirty="0"/>
              <a:t>ТУРА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0830" y="3126818"/>
            <a:ext cx="2837082" cy="798966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 marR="5600">
              <a:spcBef>
                <a:spcPts val="110"/>
              </a:spcBef>
            </a:pPr>
            <a:r>
              <a:rPr sz="1700" dirty="0">
                <a:solidFill>
                  <a:srgbClr val="424242"/>
                </a:solidFill>
                <a:latin typeface="Trebuchet MS"/>
                <a:cs typeface="Trebuchet MS"/>
              </a:rPr>
              <a:t>Участник</a:t>
            </a:r>
            <a:r>
              <a:rPr sz="1700" spc="-105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24242"/>
                </a:solidFill>
                <a:latin typeface="Trebuchet MS"/>
                <a:cs typeface="Trebuchet MS"/>
              </a:rPr>
              <a:t>заходит</a:t>
            </a:r>
            <a:r>
              <a:rPr sz="1700" spc="-66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24242"/>
                </a:solidFill>
                <a:latin typeface="Trebuchet MS"/>
                <a:cs typeface="Trebuchet MS"/>
              </a:rPr>
              <a:t>в</a:t>
            </a:r>
            <a:r>
              <a:rPr sz="1700" spc="-72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spc="-11" dirty="0">
                <a:solidFill>
                  <a:srgbClr val="424242"/>
                </a:solidFill>
                <a:latin typeface="Trebuchet MS"/>
                <a:cs typeface="Trebuchet MS"/>
              </a:rPr>
              <a:t>систему </a:t>
            </a:r>
            <a:r>
              <a:rPr sz="1700" b="1" spc="-50" dirty="0">
                <a:solidFill>
                  <a:srgbClr val="424242"/>
                </a:solidFill>
                <a:latin typeface="Trebuchet MS"/>
                <a:cs typeface="Trebuchet MS"/>
              </a:rPr>
              <a:t>uts.sirius.online</a:t>
            </a:r>
            <a:r>
              <a:rPr sz="1700" b="1" spc="-66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spc="-28" dirty="0">
                <a:solidFill>
                  <a:srgbClr val="424242"/>
                </a:solidFill>
                <a:latin typeface="Trebuchet MS"/>
                <a:cs typeface="Trebuchet MS"/>
              </a:rPr>
              <a:t>и </a:t>
            </a:r>
            <a:r>
              <a:rPr sz="1700" dirty="0">
                <a:solidFill>
                  <a:srgbClr val="424242"/>
                </a:solidFill>
                <a:latin typeface="Trebuchet MS"/>
                <a:cs typeface="Trebuchet MS"/>
              </a:rPr>
              <a:t>вводит</a:t>
            </a:r>
            <a:r>
              <a:rPr sz="1700" spc="11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spc="-28" dirty="0">
                <a:solidFill>
                  <a:srgbClr val="424242"/>
                </a:solidFill>
                <a:latin typeface="Trebuchet MS"/>
                <a:cs typeface="Trebuchet MS"/>
              </a:rPr>
              <a:t>код </a:t>
            </a:r>
            <a:r>
              <a:rPr sz="1700" b="1" dirty="0">
                <a:solidFill>
                  <a:srgbClr val="424242"/>
                </a:solidFill>
                <a:latin typeface="Trebuchet MS"/>
                <a:cs typeface="Trebuchet MS"/>
              </a:rPr>
              <a:t>нужного</a:t>
            </a:r>
            <a:r>
              <a:rPr sz="1700" b="1" spc="-138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b="1" spc="-11" dirty="0">
                <a:solidFill>
                  <a:srgbClr val="424242"/>
                </a:solidFill>
                <a:latin typeface="Trebuchet MS"/>
                <a:cs typeface="Trebuchet MS"/>
              </a:rPr>
              <a:t>предмета</a:t>
            </a:r>
            <a:endParaRPr sz="1700" dirty="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701878" y="2070539"/>
            <a:ext cx="4246524" cy="4299620"/>
            <a:chOff x="7895843" y="1877567"/>
            <a:chExt cx="3853179" cy="38989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04987" y="1886712"/>
              <a:ext cx="3834384" cy="388010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900415" y="1882139"/>
              <a:ext cx="3843654" cy="3889375"/>
            </a:xfrm>
            <a:custGeom>
              <a:avLst/>
              <a:gdLst/>
              <a:ahLst/>
              <a:cxnLst/>
              <a:rect l="l" t="t" r="r" b="b"/>
              <a:pathLst>
                <a:path w="3843654" h="3889375">
                  <a:moveTo>
                    <a:pt x="0" y="3889248"/>
                  </a:moveTo>
                  <a:lnTo>
                    <a:pt x="3843528" y="3889248"/>
                  </a:lnTo>
                  <a:lnTo>
                    <a:pt x="3843528" y="0"/>
                  </a:lnTo>
                  <a:lnTo>
                    <a:pt x="0" y="0"/>
                  </a:lnTo>
                  <a:lnTo>
                    <a:pt x="0" y="3889248"/>
                  </a:lnTo>
                  <a:close/>
                </a:path>
              </a:pathLst>
            </a:custGeom>
            <a:ln w="9143">
              <a:solidFill>
                <a:srgbClr val="4242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106560" y="2075581"/>
            <a:ext cx="4296913" cy="4299620"/>
            <a:chOff x="3726179" y="1882139"/>
            <a:chExt cx="3898900" cy="389890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35323" y="1891283"/>
              <a:ext cx="3880104" cy="388010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730751" y="1886711"/>
              <a:ext cx="3889375" cy="3889375"/>
            </a:xfrm>
            <a:custGeom>
              <a:avLst/>
              <a:gdLst/>
              <a:ahLst/>
              <a:cxnLst/>
              <a:rect l="l" t="t" r="r" b="b"/>
              <a:pathLst>
                <a:path w="3889375" h="3889375">
                  <a:moveTo>
                    <a:pt x="0" y="3889248"/>
                  </a:moveTo>
                  <a:lnTo>
                    <a:pt x="3889248" y="3889248"/>
                  </a:lnTo>
                  <a:lnTo>
                    <a:pt x="3889248" y="0"/>
                  </a:lnTo>
                  <a:lnTo>
                    <a:pt x="0" y="0"/>
                  </a:lnTo>
                  <a:lnTo>
                    <a:pt x="0" y="3889248"/>
                  </a:lnTo>
                  <a:close/>
                </a:path>
              </a:pathLst>
            </a:custGeom>
            <a:ln w="9144">
              <a:solidFill>
                <a:srgbClr val="4242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1300" y="1724025"/>
            <a:ext cx="12804775" cy="4551045"/>
          </a:xfrm>
          <a:prstGeom prst="rect">
            <a:avLst/>
          </a:prstGeom>
        </p:spPr>
        <p:txBody>
          <a:bodyPr vert="horz" wrap="square" lIns="0" tIns="12057" rIns="0" bIns="0" rtlCol="0">
            <a:spAutoFit/>
          </a:bodyPr>
          <a:lstStyle/>
          <a:p>
            <a:pPr marL="276225" indent="-264160" algn="just">
              <a:spcBef>
                <a:spcPts val="95"/>
              </a:spcBef>
              <a:buFont typeface="Wingdings" panose="05000000000000000000"/>
              <a:buChar char=""/>
              <a:tabLst>
                <a:tab pos="276225" algn="l"/>
              </a:tabLst>
            </a:pPr>
            <a:r>
              <a:rPr sz="17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Федеральный</a:t>
            </a:r>
            <a:r>
              <a:rPr sz="1700" b="1" spc="2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7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закон</a:t>
            </a:r>
            <a:r>
              <a:rPr sz="17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700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от</a:t>
            </a:r>
            <a:r>
              <a:rPr sz="1700" spc="3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700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29</a:t>
            </a:r>
            <a:r>
              <a:rPr sz="1700" spc="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700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декабря</a:t>
            </a:r>
            <a:r>
              <a:rPr sz="1700" spc="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700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2012</a:t>
            </a:r>
            <a:r>
              <a:rPr sz="1700" spc="3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700" spc="-4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г.</a:t>
            </a:r>
            <a:r>
              <a:rPr sz="1700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№</a:t>
            </a:r>
            <a:r>
              <a:rPr sz="1700" spc="1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700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273-ФЗ</a:t>
            </a:r>
            <a:r>
              <a:rPr sz="1700" spc="3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700" b="1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«Об</a:t>
            </a:r>
            <a:r>
              <a:rPr sz="1700" b="1" spc="1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700" b="1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образовании</a:t>
            </a:r>
            <a:r>
              <a:rPr sz="17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700" b="1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1700" b="1" spc="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7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Российской</a:t>
            </a:r>
            <a:r>
              <a:rPr sz="1700" b="1" spc="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7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Федерации»</a:t>
            </a:r>
            <a:endParaRPr sz="1700" dirty="0">
              <a:latin typeface="Calibri" panose="020F0502020204030204"/>
              <a:cs typeface="Calibri" panose="020F0502020204030204"/>
            </a:endParaRPr>
          </a:p>
          <a:p>
            <a:pPr marL="276225" indent="-264160" algn="just">
              <a:spcBef>
                <a:spcPts val="1535"/>
              </a:spcBef>
              <a:buFont typeface="Wingdings" panose="05000000000000000000"/>
              <a:buChar char=""/>
              <a:tabLst>
                <a:tab pos="276225" algn="l"/>
              </a:tabLst>
            </a:pPr>
            <a:r>
              <a:rPr sz="1700" b="1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Порядок</a:t>
            </a:r>
            <a:r>
              <a:rPr sz="1700" b="1" spc="1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7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проведения</a:t>
            </a:r>
            <a:r>
              <a:rPr sz="1700" b="1" spc="9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700" b="1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всероссийской</a:t>
            </a:r>
            <a:r>
              <a:rPr sz="1700" b="1" spc="10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7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олимпиады</a:t>
            </a:r>
            <a:r>
              <a:rPr sz="1700" b="1" spc="114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7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школьников</a:t>
            </a:r>
            <a:r>
              <a:rPr sz="1700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,</a:t>
            </a:r>
            <a:r>
              <a:rPr sz="1700" spc="9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700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утвержденный</a:t>
            </a:r>
            <a:r>
              <a:rPr sz="1700" spc="1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700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приказом</a:t>
            </a:r>
            <a:r>
              <a:rPr sz="1700" spc="114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700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Приказ</a:t>
            </a:r>
            <a:r>
              <a:rPr sz="1700" spc="1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700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Министерства</a:t>
            </a:r>
            <a:r>
              <a:rPr sz="1700" spc="1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700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просвещения</a:t>
            </a:r>
            <a:r>
              <a:rPr sz="1700" spc="9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700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РФ</a:t>
            </a:r>
            <a:r>
              <a:rPr sz="1700" spc="10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700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от</a:t>
            </a:r>
            <a:r>
              <a:rPr sz="1700" spc="114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7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27</a:t>
            </a:r>
            <a:r>
              <a:rPr sz="1700" spc="9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700" spc="-6" dirty="0" err="1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ноября</a:t>
            </a:r>
            <a:r>
              <a:rPr lang="ru-RU" sz="1700" dirty="0">
                <a:latin typeface="Calibri" panose="020F0502020204030204"/>
                <a:cs typeface="Calibri" panose="020F0502020204030204"/>
              </a:rPr>
              <a:t> </a:t>
            </a:r>
            <a:r>
              <a:rPr sz="1700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2020</a:t>
            </a:r>
            <a:r>
              <a:rPr sz="1700" spc="2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700" spc="-4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г.</a:t>
            </a:r>
            <a:r>
              <a:rPr sz="1700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№</a:t>
            </a:r>
            <a:r>
              <a:rPr sz="1700" spc="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700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678</a:t>
            </a:r>
            <a:r>
              <a:rPr sz="1700" spc="2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700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«Об</a:t>
            </a:r>
            <a:r>
              <a:rPr sz="1700" spc="2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700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утверждении</a:t>
            </a:r>
            <a:r>
              <a:rPr sz="17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700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Порядка</a:t>
            </a:r>
            <a:r>
              <a:rPr sz="1700" spc="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700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проведения</a:t>
            </a:r>
            <a:r>
              <a:rPr sz="1700" spc="3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700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всероссийской</a:t>
            </a:r>
            <a:r>
              <a:rPr sz="1700" spc="2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700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олимпиады</a:t>
            </a:r>
            <a:r>
              <a:rPr sz="1700" spc="1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700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школьников»</a:t>
            </a:r>
            <a:r>
              <a:rPr lang="ru-RU" sz="1700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с последующими изменениями</a:t>
            </a:r>
            <a:endParaRPr sz="1700" dirty="0">
              <a:latin typeface="Calibri" panose="020F0502020204030204"/>
              <a:cs typeface="Calibri" panose="020F0502020204030204"/>
            </a:endParaRPr>
          </a:p>
          <a:p>
            <a:pPr>
              <a:spcBef>
                <a:spcPts val="10"/>
              </a:spcBef>
            </a:pPr>
            <a:endParaRPr sz="1200" dirty="0">
              <a:latin typeface="Calibri" panose="020F0502020204030204"/>
              <a:cs typeface="Calibri" panose="020F0502020204030204"/>
            </a:endParaRPr>
          </a:p>
          <a:p>
            <a:pPr marL="12700" marR="6350" algn="just">
              <a:spcBef>
                <a:spcPts val="5"/>
              </a:spcBef>
              <a:buFont typeface="Wingdings" panose="05000000000000000000"/>
              <a:buChar char=""/>
              <a:tabLst>
                <a:tab pos="276225" algn="l"/>
              </a:tabLst>
            </a:pPr>
            <a:r>
              <a:rPr sz="17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Методические</a:t>
            </a:r>
            <a:r>
              <a:rPr sz="1700" b="1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7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рекомендации</a:t>
            </a:r>
            <a:r>
              <a:rPr sz="1700" b="1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к</a:t>
            </a:r>
            <a:r>
              <a:rPr sz="17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7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проведению</a:t>
            </a:r>
            <a:r>
              <a:rPr sz="1700" b="1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7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школьного</a:t>
            </a:r>
            <a:r>
              <a:rPr sz="1700" b="1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и</a:t>
            </a:r>
            <a:r>
              <a:rPr sz="17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700" b="1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муниципального</a:t>
            </a:r>
            <a:r>
              <a:rPr sz="17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7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этапов</a:t>
            </a:r>
            <a:r>
              <a:rPr sz="1700" b="1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7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всероссийской</a:t>
            </a:r>
            <a:r>
              <a:rPr sz="1700" b="1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7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олимпиады</a:t>
            </a:r>
            <a:r>
              <a:rPr sz="1700" b="1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700" b="1" spc="-1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школьников</a:t>
            </a:r>
            <a:r>
              <a:rPr sz="17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</a:p>
          <a:p>
            <a:pPr marL="12700" marR="6350" algn="just">
              <a:spcBef>
                <a:spcPts val="5"/>
              </a:spcBef>
              <a:buFont typeface="Wingdings" panose="05000000000000000000"/>
              <a:buChar char=""/>
              <a:tabLst>
                <a:tab pos="276225" algn="l"/>
              </a:tabLst>
            </a:pPr>
            <a:r>
              <a:rPr sz="1700" b="1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202</a:t>
            </a:r>
            <a:r>
              <a:rPr lang="ru-RU" sz="1700" b="1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5</a:t>
            </a:r>
            <a:r>
              <a:rPr sz="1700" b="1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-202</a:t>
            </a:r>
            <a:r>
              <a:rPr lang="ru-RU" sz="1700" b="1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6</a:t>
            </a:r>
            <a:r>
              <a:rPr sz="1700" b="1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7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700" b="1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учебного</a:t>
            </a:r>
            <a:r>
              <a:rPr sz="17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700" b="1" spc="-1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года</a:t>
            </a:r>
            <a:endParaRPr sz="1700" dirty="0">
              <a:latin typeface="Calibri" panose="020F0502020204030204"/>
              <a:cs typeface="Calibri" panose="020F0502020204030204"/>
            </a:endParaRPr>
          </a:p>
          <a:p>
            <a:pPr>
              <a:spcBef>
                <a:spcPts val="5"/>
              </a:spcBef>
              <a:buClr>
                <a:srgbClr val="001F5F"/>
              </a:buClr>
              <a:buFont typeface="Wingdings" panose="05000000000000000000"/>
              <a:buChar char=""/>
            </a:pPr>
            <a:endParaRPr sz="1200" dirty="0">
              <a:latin typeface="Calibri" panose="020F0502020204030204"/>
              <a:cs typeface="Calibri" panose="020F0502020204030204"/>
            </a:endParaRPr>
          </a:p>
          <a:p>
            <a:pPr marL="276225" indent="-264160" algn="just">
              <a:spcBef>
                <a:spcPts val="5"/>
              </a:spcBef>
              <a:buFont typeface="Wingdings" panose="05000000000000000000"/>
              <a:buChar char=""/>
              <a:tabLst>
                <a:tab pos="276225" algn="l"/>
              </a:tabLst>
            </a:pPr>
            <a:r>
              <a:rPr sz="17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Прика</a:t>
            </a:r>
            <a:r>
              <a:rPr lang="ru-RU" sz="17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з Министерства просвещения Республики Башкортостан от 30.08.2025 № 1160 «Об обеспечении  организации и поведении всероссийской олимпиады школьников в 2025-2026 учебном году »</a:t>
            </a:r>
            <a:r>
              <a:rPr sz="1700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;</a:t>
            </a:r>
            <a:r>
              <a:rPr lang="ru-RU" sz="1700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7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  <a:sym typeface="+mn-ea"/>
              </a:rPr>
              <a:t>Прика</a:t>
            </a:r>
            <a:r>
              <a:rPr lang="ru-RU" sz="17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  <a:sym typeface="+mn-ea"/>
              </a:rPr>
              <a:t>з Министерства просвещения Республики Башкортостан от 12.09.2025 № 1208 «Об организации и проведении школьного этапа всероссийской олимпиады школьников в 2025-2026 учебном году»</a:t>
            </a:r>
            <a:endParaRPr sz="1700" spc="-6" dirty="0">
              <a:solidFill>
                <a:srgbClr val="001F5F"/>
              </a:solidFill>
              <a:latin typeface="Calibri" panose="020F0502020204030204"/>
              <a:cs typeface="Calibri" panose="020F0502020204030204"/>
            </a:endParaRPr>
          </a:p>
          <a:p>
            <a:pPr marL="276225" indent="-264160" algn="just">
              <a:spcBef>
                <a:spcPts val="1535"/>
              </a:spcBef>
              <a:buFont typeface="Wingdings" panose="05000000000000000000"/>
              <a:buChar char=""/>
              <a:tabLst>
                <a:tab pos="276225" algn="l"/>
              </a:tabLst>
            </a:pPr>
            <a:r>
              <a:rPr lang="ru-RU" sz="17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7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Распорядительные</a:t>
            </a:r>
            <a:r>
              <a:rPr sz="1700" b="1" spc="3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7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документы</a:t>
            </a:r>
            <a:r>
              <a:rPr sz="1700" b="1" spc="2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700" b="1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органов</a:t>
            </a:r>
            <a:r>
              <a:rPr sz="1700" b="1" spc="2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700" b="1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местного</a:t>
            </a:r>
            <a:r>
              <a:rPr sz="1700" b="1" spc="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700" b="1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самоуправления,</a:t>
            </a:r>
            <a:r>
              <a:rPr sz="17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700" b="1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осуществляющим</a:t>
            </a:r>
            <a:r>
              <a:rPr sz="1700" b="1" spc="3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7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государственное</a:t>
            </a:r>
            <a:r>
              <a:rPr sz="1700" b="1" spc="3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700" b="1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управление</a:t>
            </a:r>
            <a:r>
              <a:rPr sz="1700" b="1" spc="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700" b="1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17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7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сфере</a:t>
            </a:r>
            <a:r>
              <a:rPr sz="1700" b="1" spc="2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700" b="1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образования</a:t>
            </a:r>
            <a:endParaRPr sz="1700" dirty="0">
              <a:latin typeface="Calibri" panose="020F0502020204030204"/>
              <a:cs typeface="Calibri" panose="020F0502020204030204"/>
            </a:endParaRPr>
          </a:p>
          <a:p>
            <a:pPr lvl="1">
              <a:spcBef>
                <a:spcPts val="10"/>
              </a:spcBef>
              <a:buClr>
                <a:srgbClr val="17375E"/>
              </a:buClr>
            </a:pPr>
            <a:endParaRPr sz="1200" dirty="0">
              <a:latin typeface="Calibri" panose="020F0502020204030204"/>
              <a:cs typeface="Calibri" panose="020F0502020204030204"/>
            </a:endParaRPr>
          </a:p>
          <a:p>
            <a:pPr marL="12700" marR="5715" algn="just">
              <a:buFont typeface="Wingdings" panose="05000000000000000000"/>
              <a:buChar char=""/>
              <a:tabLst>
                <a:tab pos="276225" algn="l"/>
              </a:tabLst>
            </a:pPr>
            <a:r>
              <a:rPr sz="1700" b="1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Организационно-технологическая</a:t>
            </a:r>
            <a:r>
              <a:rPr sz="17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700" b="1" spc="-2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модель</a:t>
            </a:r>
            <a:r>
              <a:rPr sz="1700" b="1" spc="32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700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проведения</a:t>
            </a:r>
            <a:r>
              <a:rPr sz="1700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700" spc="-1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школьного</a:t>
            </a:r>
            <a:r>
              <a:rPr sz="1700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700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этап</a:t>
            </a:r>
            <a:r>
              <a:rPr lang="ru-RU" sz="1700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а</a:t>
            </a:r>
            <a:r>
              <a:rPr sz="17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700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всероссийской</a:t>
            </a:r>
            <a:r>
              <a:rPr sz="17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700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олимпиады</a:t>
            </a:r>
            <a:r>
              <a:rPr sz="17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700" spc="-1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школьников </a:t>
            </a:r>
            <a:endParaRPr sz="1700" dirty="0">
              <a:latin typeface="Calibri" panose="020F0502020204030204"/>
              <a:cs typeface="Calibri" panose="020F0502020204030204"/>
            </a:endParaRPr>
          </a:p>
          <a:p>
            <a:pPr>
              <a:spcBef>
                <a:spcPts val="10"/>
              </a:spcBef>
              <a:buClr>
                <a:srgbClr val="001F5F"/>
              </a:buClr>
              <a:buFont typeface="Wingdings" panose="05000000000000000000"/>
              <a:buChar char=""/>
            </a:pPr>
            <a:endParaRPr sz="1200" dirty="0">
              <a:latin typeface="Calibri" panose="020F0502020204030204"/>
              <a:cs typeface="Calibri" panose="020F0502020204030204"/>
            </a:endParaRPr>
          </a:p>
          <a:p>
            <a:pPr marL="12700" marR="6985" algn="just">
              <a:buFont typeface="Wingdings" panose="05000000000000000000"/>
              <a:buChar char=""/>
              <a:tabLst>
                <a:tab pos="276225" algn="l"/>
              </a:tabLst>
            </a:pPr>
            <a:r>
              <a:rPr sz="1700" b="1" spc="-1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Требования </a:t>
            </a:r>
            <a:r>
              <a:rPr sz="1700" b="1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к организации и </a:t>
            </a:r>
            <a:r>
              <a:rPr sz="17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проведению  </a:t>
            </a:r>
            <a:r>
              <a:rPr sz="1700" b="1" spc="-1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школьного </a:t>
            </a:r>
            <a:r>
              <a:rPr sz="17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этап</a:t>
            </a:r>
            <a:r>
              <a:rPr lang="ru-RU" sz="17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а</a:t>
            </a:r>
            <a:r>
              <a:rPr sz="17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всероссийской олимпиады </a:t>
            </a:r>
            <a:r>
              <a:rPr sz="1700" b="1" spc="-1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школьников </a:t>
            </a:r>
            <a:r>
              <a:rPr lang="ru-RU" sz="1700" b="1" spc="-1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в </a:t>
            </a:r>
            <a:r>
              <a:rPr sz="17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202</a:t>
            </a:r>
            <a:r>
              <a:rPr lang="ru-RU" sz="17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5</a:t>
            </a:r>
            <a:r>
              <a:rPr sz="17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- </a:t>
            </a:r>
            <a:r>
              <a:rPr sz="1700" b="1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7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202</a:t>
            </a:r>
            <a:r>
              <a:rPr lang="ru-RU" sz="1700" b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6</a:t>
            </a:r>
            <a:r>
              <a:rPr sz="1700" b="1" spc="2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700" b="1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учебно</a:t>
            </a:r>
            <a:r>
              <a:rPr lang="ru-RU" sz="1700" b="1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м</a:t>
            </a:r>
            <a:r>
              <a:rPr sz="1700" b="1" spc="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700" b="1" spc="-1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год</a:t>
            </a:r>
            <a:r>
              <a:rPr lang="ru-RU" sz="1700" b="1" spc="-1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у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65300" y="392430"/>
            <a:ext cx="11055350" cy="895350"/>
            <a:chOff x="1810511" y="443484"/>
            <a:chExt cx="10971530" cy="546100"/>
          </a:xfrm>
        </p:grpSpPr>
        <p:sp>
          <p:nvSpPr>
            <p:cNvPr id="4" name="object 4"/>
            <p:cNvSpPr/>
            <p:nvPr/>
          </p:nvSpPr>
          <p:spPr>
            <a:xfrm>
              <a:off x="1823465" y="456438"/>
              <a:ext cx="10945495" cy="520065"/>
            </a:xfrm>
            <a:custGeom>
              <a:avLst/>
              <a:gdLst/>
              <a:ahLst/>
              <a:cxnLst/>
              <a:rect l="l" t="t" r="r" b="b"/>
              <a:pathLst>
                <a:path w="10945495" h="520065">
                  <a:moveTo>
                    <a:pt x="10858754" y="0"/>
                  </a:moveTo>
                  <a:lnTo>
                    <a:pt x="86613" y="0"/>
                  </a:lnTo>
                  <a:lnTo>
                    <a:pt x="52881" y="6800"/>
                  </a:lnTo>
                  <a:lnTo>
                    <a:pt x="25352" y="25352"/>
                  </a:lnTo>
                  <a:lnTo>
                    <a:pt x="6800" y="52881"/>
                  </a:lnTo>
                  <a:lnTo>
                    <a:pt x="0" y="86613"/>
                  </a:lnTo>
                  <a:lnTo>
                    <a:pt x="0" y="433070"/>
                  </a:lnTo>
                  <a:lnTo>
                    <a:pt x="6800" y="466802"/>
                  </a:lnTo>
                  <a:lnTo>
                    <a:pt x="25352" y="494331"/>
                  </a:lnTo>
                  <a:lnTo>
                    <a:pt x="52881" y="512883"/>
                  </a:lnTo>
                  <a:lnTo>
                    <a:pt x="86613" y="519683"/>
                  </a:lnTo>
                  <a:lnTo>
                    <a:pt x="10858754" y="519683"/>
                  </a:lnTo>
                  <a:lnTo>
                    <a:pt x="10892486" y="512883"/>
                  </a:lnTo>
                  <a:lnTo>
                    <a:pt x="10920015" y="494331"/>
                  </a:lnTo>
                  <a:lnTo>
                    <a:pt x="10938567" y="466802"/>
                  </a:lnTo>
                  <a:lnTo>
                    <a:pt x="10945367" y="433070"/>
                  </a:lnTo>
                  <a:lnTo>
                    <a:pt x="10945367" y="86613"/>
                  </a:lnTo>
                  <a:lnTo>
                    <a:pt x="10938567" y="52881"/>
                  </a:lnTo>
                  <a:lnTo>
                    <a:pt x="10920015" y="25352"/>
                  </a:lnTo>
                  <a:lnTo>
                    <a:pt x="10892486" y="6800"/>
                  </a:lnTo>
                  <a:lnTo>
                    <a:pt x="10858754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23465" y="456438"/>
              <a:ext cx="10945495" cy="520065"/>
            </a:xfrm>
            <a:custGeom>
              <a:avLst/>
              <a:gdLst/>
              <a:ahLst/>
              <a:cxnLst/>
              <a:rect l="l" t="t" r="r" b="b"/>
              <a:pathLst>
                <a:path w="10945495" h="520065">
                  <a:moveTo>
                    <a:pt x="0" y="86613"/>
                  </a:moveTo>
                  <a:lnTo>
                    <a:pt x="6800" y="52881"/>
                  </a:lnTo>
                  <a:lnTo>
                    <a:pt x="25352" y="25352"/>
                  </a:lnTo>
                  <a:lnTo>
                    <a:pt x="52881" y="6800"/>
                  </a:lnTo>
                  <a:lnTo>
                    <a:pt x="86613" y="0"/>
                  </a:lnTo>
                  <a:lnTo>
                    <a:pt x="10858754" y="0"/>
                  </a:lnTo>
                  <a:lnTo>
                    <a:pt x="10892486" y="6800"/>
                  </a:lnTo>
                  <a:lnTo>
                    <a:pt x="10920015" y="25352"/>
                  </a:lnTo>
                  <a:lnTo>
                    <a:pt x="10938567" y="52881"/>
                  </a:lnTo>
                  <a:lnTo>
                    <a:pt x="10945367" y="86613"/>
                  </a:lnTo>
                  <a:lnTo>
                    <a:pt x="10945367" y="433070"/>
                  </a:lnTo>
                  <a:lnTo>
                    <a:pt x="10938567" y="466802"/>
                  </a:lnTo>
                  <a:lnTo>
                    <a:pt x="10920015" y="494331"/>
                  </a:lnTo>
                  <a:lnTo>
                    <a:pt x="10892486" y="512883"/>
                  </a:lnTo>
                  <a:lnTo>
                    <a:pt x="10858754" y="519683"/>
                  </a:lnTo>
                  <a:lnTo>
                    <a:pt x="86613" y="519683"/>
                  </a:lnTo>
                  <a:lnTo>
                    <a:pt x="52881" y="512883"/>
                  </a:lnTo>
                  <a:lnTo>
                    <a:pt x="25352" y="494331"/>
                  </a:lnTo>
                  <a:lnTo>
                    <a:pt x="6800" y="466802"/>
                  </a:lnTo>
                  <a:lnTo>
                    <a:pt x="0" y="433070"/>
                  </a:lnTo>
                  <a:lnTo>
                    <a:pt x="0" y="86613"/>
                  </a:lnTo>
                  <a:close/>
                </a:path>
              </a:pathLst>
            </a:custGeom>
            <a:ln w="25908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84022" y="499699"/>
            <a:ext cx="10306050" cy="750570"/>
          </a:xfrm>
          <a:prstGeom prst="rect">
            <a:avLst/>
          </a:prstGeom>
        </p:spPr>
        <p:txBody>
          <a:bodyPr vert="horz" wrap="square" lIns="0" tIns="12692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sz="2400" spc="-6" dirty="0"/>
              <a:t>Нормативное</a:t>
            </a:r>
            <a:r>
              <a:rPr sz="2400" spc="6" dirty="0"/>
              <a:t> </a:t>
            </a:r>
            <a:r>
              <a:rPr sz="2400" spc="-6" dirty="0"/>
              <a:t>обеспечение</a:t>
            </a:r>
            <a:r>
              <a:rPr sz="2400" spc="10" dirty="0"/>
              <a:t> </a:t>
            </a:r>
            <a:r>
              <a:rPr sz="2400" spc="-15" dirty="0"/>
              <a:t>школьного</a:t>
            </a:r>
            <a:r>
              <a:rPr sz="2400" spc="-20" dirty="0"/>
              <a:t> </a:t>
            </a:r>
            <a:r>
              <a:rPr sz="2400" spc="15" dirty="0"/>
              <a:t> </a:t>
            </a:r>
            <a:r>
              <a:rPr sz="2400" spc="-6" dirty="0"/>
              <a:t>этап</a:t>
            </a:r>
            <a:r>
              <a:rPr lang="ru-RU" sz="2400" spc="-6" dirty="0"/>
              <a:t>а</a:t>
            </a:r>
            <a:r>
              <a:rPr sz="2400" spc="15" dirty="0"/>
              <a:t> </a:t>
            </a:r>
            <a:br>
              <a:rPr sz="2400" spc="15" dirty="0"/>
            </a:br>
            <a:r>
              <a:rPr lang="ru-RU" sz="2400" spc="15" dirty="0"/>
              <a:t>всероссийской </a:t>
            </a:r>
            <a:r>
              <a:rPr sz="2400" spc="-10" dirty="0"/>
              <a:t>олимпиады</a:t>
            </a:r>
            <a:r>
              <a:rPr lang="ru-RU" sz="2400" spc="-10" dirty="0"/>
              <a:t> школьников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085665"/>
            <a:ext cx="6545444" cy="5477464"/>
          </a:xfrm>
          <a:custGeom>
            <a:avLst/>
            <a:gdLst/>
            <a:ahLst/>
            <a:cxnLst/>
            <a:rect l="l" t="t" r="r" b="b"/>
            <a:pathLst>
              <a:path w="5939155" h="4966970">
                <a:moveTo>
                  <a:pt x="5939028" y="0"/>
                </a:moveTo>
                <a:lnTo>
                  <a:pt x="0" y="0"/>
                </a:lnTo>
                <a:lnTo>
                  <a:pt x="0" y="4966716"/>
                </a:lnTo>
                <a:lnTo>
                  <a:pt x="5939028" y="4966716"/>
                </a:lnTo>
                <a:lnTo>
                  <a:pt x="5939028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700198" y="2070539"/>
            <a:ext cx="4487963" cy="3608459"/>
            <a:chOff x="7894319" y="1877567"/>
            <a:chExt cx="4072254" cy="327215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03463" y="1886711"/>
              <a:ext cx="4053839" cy="325374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898891" y="1882139"/>
              <a:ext cx="4063365" cy="3263265"/>
            </a:xfrm>
            <a:custGeom>
              <a:avLst/>
              <a:gdLst/>
              <a:ahLst/>
              <a:cxnLst/>
              <a:rect l="l" t="t" r="r" b="b"/>
              <a:pathLst>
                <a:path w="4063365" h="3263265">
                  <a:moveTo>
                    <a:pt x="0" y="3262884"/>
                  </a:moveTo>
                  <a:lnTo>
                    <a:pt x="4062984" y="3262884"/>
                  </a:lnTo>
                  <a:lnTo>
                    <a:pt x="4062984" y="0"/>
                  </a:lnTo>
                  <a:lnTo>
                    <a:pt x="0" y="0"/>
                  </a:lnTo>
                  <a:lnTo>
                    <a:pt x="0" y="3262884"/>
                  </a:lnTo>
                  <a:close/>
                </a:path>
              </a:pathLst>
            </a:custGeom>
            <a:ln w="9144">
              <a:solidFill>
                <a:srgbClr val="4242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4024260" y="2082304"/>
            <a:ext cx="4474668" cy="3602157"/>
            <a:chOff x="3651503" y="1888235"/>
            <a:chExt cx="4060190" cy="326644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60647" y="1897379"/>
              <a:ext cx="4041648" cy="324764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656075" y="1892807"/>
              <a:ext cx="4051300" cy="3256915"/>
            </a:xfrm>
            <a:custGeom>
              <a:avLst/>
              <a:gdLst/>
              <a:ahLst/>
              <a:cxnLst/>
              <a:rect l="l" t="t" r="r" b="b"/>
              <a:pathLst>
                <a:path w="4051300" h="3256915">
                  <a:moveTo>
                    <a:pt x="0" y="3256788"/>
                  </a:moveTo>
                  <a:lnTo>
                    <a:pt x="4050791" y="3256788"/>
                  </a:lnTo>
                  <a:lnTo>
                    <a:pt x="4050791" y="0"/>
                  </a:lnTo>
                  <a:lnTo>
                    <a:pt x="0" y="0"/>
                  </a:lnTo>
                  <a:lnTo>
                    <a:pt x="0" y="3256788"/>
                  </a:lnTo>
                  <a:close/>
                </a:path>
              </a:pathLst>
            </a:custGeom>
            <a:ln w="9144">
              <a:solidFill>
                <a:srgbClr val="4242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96601" y="1032765"/>
            <a:ext cx="12249759" cy="381537"/>
          </a:xfrm>
          <a:prstGeom prst="rect">
            <a:avLst/>
          </a:prstGeom>
        </p:spPr>
        <p:txBody>
          <a:bodyPr vert="horz" wrap="square" lIns="0" tIns="73047" rIns="0" bIns="0" rtlCol="0">
            <a:spAutoFit/>
          </a:bodyPr>
          <a:lstStyle/>
          <a:p>
            <a:pPr marL="1200432">
              <a:spcBef>
                <a:spcPts val="105"/>
              </a:spcBef>
            </a:pPr>
            <a:r>
              <a:rPr spc="182" dirty="0"/>
              <a:t>ВЫПОЛНЕНИЕ</a:t>
            </a:r>
            <a:r>
              <a:rPr spc="-176" dirty="0"/>
              <a:t> </a:t>
            </a:r>
            <a:r>
              <a:rPr spc="182" dirty="0"/>
              <a:t>ЗАДАНИЙ</a:t>
            </a:r>
            <a:r>
              <a:rPr spc="-220" dirty="0"/>
              <a:t> </a:t>
            </a:r>
            <a:r>
              <a:rPr spc="187" dirty="0"/>
              <a:t>ОЛИМПИАДЫ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00830" y="3126819"/>
            <a:ext cx="2860876" cy="3166281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 marR="5600">
              <a:spcBef>
                <a:spcPts val="110"/>
              </a:spcBef>
            </a:pPr>
            <a:r>
              <a:rPr sz="1700" dirty="0">
                <a:solidFill>
                  <a:srgbClr val="424242"/>
                </a:solidFill>
                <a:latin typeface="Trebuchet MS"/>
                <a:cs typeface="Trebuchet MS"/>
              </a:rPr>
              <a:t>Участник</a:t>
            </a:r>
            <a:r>
              <a:rPr sz="1700" spc="-99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spc="-11" dirty="0">
                <a:solidFill>
                  <a:srgbClr val="424242"/>
                </a:solidFill>
                <a:latin typeface="Trebuchet MS"/>
                <a:cs typeface="Trebuchet MS"/>
              </a:rPr>
              <a:t>выполняет</a:t>
            </a:r>
            <a:r>
              <a:rPr sz="1700" spc="-66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spc="-11" dirty="0">
                <a:solidFill>
                  <a:srgbClr val="424242"/>
                </a:solidFill>
                <a:latin typeface="Trebuchet MS"/>
                <a:cs typeface="Trebuchet MS"/>
              </a:rPr>
              <a:t>задание </a:t>
            </a:r>
            <a:r>
              <a:rPr sz="1700" dirty="0">
                <a:solidFill>
                  <a:srgbClr val="424242"/>
                </a:solidFill>
                <a:latin typeface="Trebuchet MS"/>
                <a:cs typeface="Trebuchet MS"/>
              </a:rPr>
              <a:t>по</a:t>
            </a:r>
            <a:r>
              <a:rPr sz="1700" spc="-55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spc="-39" dirty="0">
                <a:solidFill>
                  <a:srgbClr val="424242"/>
                </a:solidFill>
                <a:latin typeface="Trebuchet MS"/>
                <a:cs typeface="Trebuchet MS"/>
              </a:rPr>
              <a:t>предмету.</a:t>
            </a:r>
            <a:r>
              <a:rPr sz="1700" spc="-66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24242"/>
                </a:solidFill>
                <a:latin typeface="Trebuchet MS"/>
                <a:cs typeface="Trebuchet MS"/>
              </a:rPr>
              <a:t>После</a:t>
            </a:r>
            <a:r>
              <a:rPr sz="1700" spc="-61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spc="-11" dirty="0">
                <a:solidFill>
                  <a:srgbClr val="424242"/>
                </a:solidFill>
                <a:latin typeface="Trebuchet MS"/>
                <a:cs typeface="Trebuchet MS"/>
              </a:rPr>
              <a:t>начала выполнения</a:t>
            </a:r>
            <a:r>
              <a:rPr sz="1700" spc="-61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24242"/>
                </a:solidFill>
                <a:latin typeface="Trebuchet MS"/>
                <a:cs typeface="Trebuchet MS"/>
              </a:rPr>
              <a:t>заданий</a:t>
            </a:r>
            <a:r>
              <a:rPr sz="1700" spc="-61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spc="-22" dirty="0">
                <a:solidFill>
                  <a:srgbClr val="424242"/>
                </a:solidFill>
                <a:latin typeface="Trebuchet MS"/>
                <a:cs typeface="Trebuchet MS"/>
              </a:rPr>
              <a:t>время начинает</a:t>
            </a:r>
            <a:r>
              <a:rPr sz="1700" spc="-72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spc="-11" dirty="0">
                <a:solidFill>
                  <a:srgbClr val="424242"/>
                </a:solidFill>
                <a:latin typeface="Trebuchet MS"/>
                <a:cs typeface="Trebuchet MS"/>
              </a:rPr>
              <a:t>отсчитываться автоматически.</a:t>
            </a:r>
            <a:endParaRPr sz="1700" dirty="0">
              <a:latin typeface="Trebuchet MS"/>
              <a:cs typeface="Trebuchet MS"/>
            </a:endParaRPr>
          </a:p>
          <a:p>
            <a:pPr>
              <a:spcBef>
                <a:spcPts val="66"/>
              </a:spcBef>
            </a:pPr>
            <a:endParaRPr sz="1700" dirty="0">
              <a:latin typeface="Trebuchet MS"/>
              <a:cs typeface="Trebuchet MS"/>
            </a:endParaRPr>
          </a:p>
          <a:p>
            <a:pPr marL="13999" algn="just"/>
            <a:r>
              <a:rPr sz="1700" b="1" dirty="0">
                <a:solidFill>
                  <a:srgbClr val="424242"/>
                </a:solidFill>
                <a:latin typeface="Trebuchet MS"/>
                <a:cs typeface="Trebuchet MS"/>
              </a:rPr>
              <a:t>Отсчет</a:t>
            </a:r>
            <a:r>
              <a:rPr sz="1700" b="1" spc="-11" dirty="0">
                <a:solidFill>
                  <a:srgbClr val="424242"/>
                </a:solidFill>
                <a:latin typeface="Trebuchet MS"/>
                <a:cs typeface="Trebuchet MS"/>
              </a:rPr>
              <a:t> времени</a:t>
            </a:r>
            <a:endParaRPr sz="1700" dirty="0">
              <a:latin typeface="Trebuchet MS"/>
              <a:cs typeface="Trebuchet MS"/>
            </a:endParaRPr>
          </a:p>
          <a:p>
            <a:pPr marL="13999" marR="744758" algn="just"/>
            <a:r>
              <a:rPr sz="1700" b="1" spc="-77" dirty="0">
                <a:solidFill>
                  <a:srgbClr val="424242"/>
                </a:solidFill>
                <a:latin typeface="Trebuchet MS"/>
                <a:cs typeface="Trebuchet MS"/>
              </a:rPr>
              <a:t>не</a:t>
            </a:r>
            <a:r>
              <a:rPr sz="1700" b="1" spc="-50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b="1" spc="-11" dirty="0">
                <a:solidFill>
                  <a:srgbClr val="424242"/>
                </a:solidFill>
                <a:latin typeface="Trebuchet MS"/>
                <a:cs typeface="Trebuchet MS"/>
              </a:rPr>
              <a:t>останавливается, </a:t>
            </a:r>
            <a:r>
              <a:rPr sz="1700" b="1" dirty="0">
                <a:solidFill>
                  <a:srgbClr val="424242"/>
                </a:solidFill>
                <a:latin typeface="Trebuchet MS"/>
                <a:cs typeface="Trebuchet MS"/>
              </a:rPr>
              <a:t>даже</a:t>
            </a:r>
            <a:r>
              <a:rPr sz="1700" b="1" spc="-72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b="1" spc="-11" dirty="0">
                <a:solidFill>
                  <a:srgbClr val="424242"/>
                </a:solidFill>
                <a:latin typeface="Trebuchet MS"/>
                <a:cs typeface="Trebuchet MS"/>
              </a:rPr>
              <a:t>если</a:t>
            </a:r>
            <a:r>
              <a:rPr sz="1700" b="1" spc="-66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b="1" spc="-11" dirty="0">
                <a:solidFill>
                  <a:srgbClr val="424242"/>
                </a:solidFill>
                <a:latin typeface="Trebuchet MS"/>
                <a:cs typeface="Trebuchet MS"/>
              </a:rPr>
              <a:t>участник </a:t>
            </a:r>
            <a:r>
              <a:rPr sz="1700" b="1" dirty="0">
                <a:solidFill>
                  <a:srgbClr val="424242"/>
                </a:solidFill>
                <a:latin typeface="Trebuchet MS"/>
                <a:cs typeface="Trebuchet MS"/>
              </a:rPr>
              <a:t>выйдет</a:t>
            </a:r>
            <a:r>
              <a:rPr sz="1700" b="1" spc="-105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424242"/>
                </a:solidFill>
                <a:latin typeface="Trebuchet MS"/>
                <a:cs typeface="Trebuchet MS"/>
              </a:rPr>
              <a:t>из</a:t>
            </a:r>
            <a:r>
              <a:rPr sz="1700" b="1" spc="-94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b="1" spc="-11" dirty="0">
                <a:solidFill>
                  <a:srgbClr val="424242"/>
                </a:solidFill>
                <a:latin typeface="Trebuchet MS"/>
                <a:cs typeface="Trebuchet MS"/>
              </a:rPr>
              <a:t>системы!</a:t>
            </a:r>
            <a:endParaRPr sz="1700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88706" y="3772523"/>
            <a:ext cx="3713665" cy="332751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99274" y="160642"/>
            <a:ext cx="5821127" cy="565813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3500" spc="-17" dirty="0">
                <a:solidFill>
                  <a:srgbClr val="FFFFFF"/>
                </a:solidFill>
              </a:rPr>
              <a:t>Академическая</a:t>
            </a:r>
            <a:r>
              <a:rPr sz="3500" spc="-39" dirty="0">
                <a:solidFill>
                  <a:srgbClr val="FFFFFF"/>
                </a:solidFill>
              </a:rPr>
              <a:t> </a:t>
            </a:r>
            <a:r>
              <a:rPr sz="3500" spc="-17" dirty="0">
                <a:solidFill>
                  <a:srgbClr val="FFFFFF"/>
                </a:solidFill>
              </a:rPr>
              <a:t>честность</a:t>
            </a:r>
            <a:endParaRPr sz="3500"/>
          </a:p>
        </p:txBody>
      </p:sp>
      <p:sp>
        <p:nvSpPr>
          <p:cNvPr id="4" name="object 4"/>
          <p:cNvSpPr txBox="1"/>
          <p:nvPr/>
        </p:nvSpPr>
        <p:spPr>
          <a:xfrm>
            <a:off x="1907861" y="4028687"/>
            <a:ext cx="5453020" cy="2784125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70" marR="5715">
              <a:spcBef>
                <a:spcPts val="110"/>
              </a:spcBef>
            </a:pPr>
            <a:r>
              <a:rPr sz="2000" spc="-28" dirty="0">
                <a:latin typeface="Microsoft Sans Serif" panose="020B0604020202020204"/>
                <a:cs typeface="Microsoft Sans Serif" panose="020B0604020202020204"/>
              </a:rPr>
              <a:t>Дисквалифицировать</a:t>
            </a:r>
            <a:r>
              <a:rPr sz="2000" spc="17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17" dirty="0">
                <a:latin typeface="Microsoft Sans Serif" panose="020B0604020202020204"/>
                <a:cs typeface="Microsoft Sans Serif" panose="020B0604020202020204"/>
              </a:rPr>
              <a:t>участника</a:t>
            </a:r>
            <a:r>
              <a:rPr sz="2000" spc="11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39" dirty="0">
                <a:latin typeface="Microsoft Sans Serif" panose="020B0604020202020204"/>
                <a:cs typeface="Microsoft Sans Serif" panose="020B0604020202020204"/>
              </a:rPr>
              <a:t>можно</a:t>
            </a:r>
            <a:r>
              <a:rPr sz="2000" spc="11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11" dirty="0">
                <a:latin typeface="Microsoft Sans Serif" panose="020B0604020202020204"/>
                <a:cs typeface="Microsoft Sans Serif" panose="020B0604020202020204"/>
              </a:rPr>
              <a:t>не </a:t>
            </a:r>
            <a:r>
              <a:rPr sz="2000" spc="-6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28" dirty="0">
                <a:latin typeface="Microsoft Sans Serif" panose="020B0604020202020204"/>
                <a:cs typeface="Microsoft Sans Serif" panose="020B0604020202020204"/>
              </a:rPr>
              <a:t>только</a:t>
            </a:r>
            <a:r>
              <a:rPr sz="2000" spc="11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17" dirty="0">
                <a:latin typeface="Microsoft Sans Serif" panose="020B0604020202020204"/>
                <a:cs typeface="Microsoft Sans Serif" panose="020B0604020202020204"/>
              </a:rPr>
              <a:t>во</a:t>
            </a:r>
            <a:r>
              <a:rPr sz="2000" spc="11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17" dirty="0">
                <a:latin typeface="Microsoft Sans Serif" panose="020B0604020202020204"/>
                <a:cs typeface="Microsoft Sans Serif" panose="020B0604020202020204"/>
              </a:rPr>
              <a:t>время</a:t>
            </a:r>
            <a:r>
              <a:rPr sz="2000" spc="11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6" dirty="0">
                <a:latin typeface="Microsoft Sans Serif" panose="020B0604020202020204"/>
                <a:cs typeface="Microsoft Sans Serif" panose="020B0604020202020204"/>
              </a:rPr>
              <a:t>тура</a:t>
            </a:r>
            <a:r>
              <a:rPr sz="2000" spc="11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dirty="0">
                <a:latin typeface="Microsoft Sans Serif" panose="020B0604020202020204"/>
                <a:cs typeface="Microsoft Sans Serif" panose="020B0604020202020204"/>
              </a:rPr>
              <a:t>(в</a:t>
            </a:r>
            <a:r>
              <a:rPr sz="2000" spc="17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dirty="0">
                <a:latin typeface="Microsoft Sans Serif" panose="020B0604020202020204"/>
                <a:cs typeface="Microsoft Sans Serif" panose="020B0604020202020204"/>
              </a:rPr>
              <a:t>случае</a:t>
            </a:r>
            <a:r>
              <a:rPr sz="2000" spc="17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11" dirty="0">
                <a:latin typeface="Microsoft Sans Serif" panose="020B0604020202020204"/>
                <a:cs typeface="Microsoft Sans Serif" panose="020B0604020202020204"/>
              </a:rPr>
              <a:t>нарушения</a:t>
            </a:r>
            <a:r>
              <a:rPr sz="2000" spc="17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33" dirty="0">
                <a:latin typeface="Microsoft Sans Serif" panose="020B0604020202020204"/>
                <a:cs typeface="Microsoft Sans Serif" panose="020B0604020202020204"/>
              </a:rPr>
              <a:t>им </a:t>
            </a:r>
            <a:r>
              <a:rPr sz="2000" spc="-506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22" dirty="0">
                <a:latin typeface="Microsoft Sans Serif" panose="020B0604020202020204"/>
                <a:cs typeface="Microsoft Sans Serif" panose="020B0604020202020204"/>
              </a:rPr>
              <a:t>Порядка),</a:t>
            </a:r>
            <a:r>
              <a:rPr sz="2000" spc="17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11" dirty="0">
                <a:latin typeface="Microsoft Sans Serif" panose="020B0604020202020204"/>
                <a:cs typeface="Microsoft Sans Serif" panose="020B0604020202020204"/>
              </a:rPr>
              <a:t>но</a:t>
            </a:r>
            <a:r>
              <a:rPr sz="2000" spc="22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6" dirty="0">
                <a:latin typeface="Microsoft Sans Serif" panose="020B0604020202020204"/>
                <a:cs typeface="Microsoft Sans Serif" panose="020B0604020202020204"/>
              </a:rPr>
              <a:t>и</a:t>
            </a:r>
            <a:r>
              <a:rPr sz="2000" spc="22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dirty="0">
                <a:latin typeface="Microsoft Sans Serif" panose="020B0604020202020204"/>
                <a:cs typeface="Microsoft Sans Serif" panose="020B0604020202020204"/>
              </a:rPr>
              <a:t>в</a:t>
            </a:r>
            <a:r>
              <a:rPr sz="2000" spc="22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dirty="0">
                <a:latin typeface="Microsoft Sans Serif" panose="020B0604020202020204"/>
                <a:cs typeface="Microsoft Sans Serif" panose="020B0604020202020204"/>
              </a:rPr>
              <a:t>случае</a:t>
            </a:r>
            <a:r>
              <a:rPr sz="2000" spc="28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11" dirty="0">
                <a:latin typeface="Microsoft Sans Serif" panose="020B0604020202020204"/>
                <a:cs typeface="Microsoft Sans Serif" panose="020B0604020202020204"/>
              </a:rPr>
              <a:t>выявления </a:t>
            </a:r>
            <a:r>
              <a:rPr sz="2000" spc="-6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11" dirty="0">
                <a:latin typeface="Microsoft Sans Serif" panose="020B0604020202020204"/>
                <a:cs typeface="Microsoft Sans Serif" panose="020B0604020202020204"/>
              </a:rPr>
              <a:t>нарушений</a:t>
            </a:r>
            <a:r>
              <a:rPr sz="2000" spc="17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17" dirty="0">
                <a:latin typeface="Microsoft Sans Serif" panose="020B0604020202020204"/>
                <a:cs typeface="Microsoft Sans Serif" panose="020B0604020202020204"/>
              </a:rPr>
              <a:t>принципов</a:t>
            </a:r>
            <a:r>
              <a:rPr sz="2000" spc="17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28" dirty="0">
                <a:latin typeface="Microsoft Sans Serif" panose="020B0604020202020204"/>
                <a:cs typeface="Microsoft Sans Serif" panose="020B0604020202020204"/>
              </a:rPr>
              <a:t>академической </a:t>
            </a:r>
            <a:r>
              <a:rPr sz="2000" spc="-22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11" dirty="0">
                <a:latin typeface="Microsoft Sans Serif" panose="020B0604020202020204"/>
                <a:cs typeface="Microsoft Sans Serif" panose="020B0604020202020204"/>
              </a:rPr>
              <a:t>честности</a:t>
            </a:r>
            <a:r>
              <a:rPr sz="2000" spc="11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dirty="0">
                <a:latin typeface="Microsoft Sans Serif" panose="020B0604020202020204"/>
                <a:cs typeface="Microsoft Sans Serif" panose="020B0604020202020204"/>
              </a:rPr>
              <a:t>(в</a:t>
            </a:r>
            <a:r>
              <a:rPr sz="2000" spc="22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11" dirty="0">
                <a:latin typeface="Microsoft Sans Serif" panose="020B0604020202020204"/>
                <a:cs typeface="Microsoft Sans Serif" panose="020B0604020202020204"/>
              </a:rPr>
              <a:t>частности,</a:t>
            </a:r>
            <a:r>
              <a:rPr sz="2000" spc="11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17" dirty="0">
                <a:latin typeface="Microsoft Sans Serif" panose="020B0604020202020204"/>
                <a:cs typeface="Microsoft Sans Serif" panose="020B0604020202020204"/>
              </a:rPr>
              <a:t>плагиата)</a:t>
            </a:r>
            <a:r>
              <a:rPr sz="2000" spc="17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22" dirty="0">
                <a:latin typeface="Microsoft Sans Serif" panose="020B0604020202020204"/>
                <a:cs typeface="Microsoft Sans Serif" panose="020B0604020202020204"/>
              </a:rPr>
              <a:t>по </a:t>
            </a:r>
            <a:r>
              <a:rPr sz="2000" spc="-17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50" dirty="0">
                <a:latin typeface="Microsoft Sans Serif" panose="020B0604020202020204"/>
                <a:cs typeface="Microsoft Sans Serif" panose="020B0604020202020204"/>
              </a:rPr>
              <a:t>результатам</a:t>
            </a:r>
            <a:r>
              <a:rPr sz="2000" spc="11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28" dirty="0">
                <a:latin typeface="Microsoft Sans Serif" panose="020B0604020202020204"/>
                <a:cs typeface="Microsoft Sans Serif" panose="020B0604020202020204"/>
              </a:rPr>
              <a:t>проверки.</a:t>
            </a:r>
            <a:endParaRPr sz="2000">
              <a:latin typeface="Microsoft Sans Serif" panose="020B0604020202020204"/>
              <a:cs typeface="Microsoft Sans Serif" panose="020B0604020202020204"/>
            </a:endParaRPr>
          </a:p>
          <a:p>
            <a:pPr marL="13970" marR="471805" algn="just"/>
            <a:r>
              <a:rPr sz="2000" spc="-28" dirty="0">
                <a:latin typeface="Microsoft Sans Serif" panose="020B0604020202020204"/>
                <a:cs typeface="Microsoft Sans Serif" panose="020B0604020202020204"/>
              </a:rPr>
              <a:t>Разрабатываются </a:t>
            </a:r>
            <a:r>
              <a:rPr sz="2000" spc="-6" dirty="0">
                <a:latin typeface="Microsoft Sans Serif" panose="020B0604020202020204"/>
                <a:cs typeface="Microsoft Sans Serif" panose="020B0604020202020204"/>
              </a:rPr>
              <a:t>и </a:t>
            </a:r>
            <a:r>
              <a:rPr sz="2000" spc="-39" dirty="0">
                <a:latin typeface="Microsoft Sans Serif" panose="020B0604020202020204"/>
                <a:cs typeface="Microsoft Sans Serif" panose="020B0604020202020204"/>
              </a:rPr>
              <a:t>метрики </a:t>
            </a:r>
            <a:r>
              <a:rPr sz="2000" spc="-17" dirty="0">
                <a:latin typeface="Microsoft Sans Serif" panose="020B0604020202020204"/>
                <a:cs typeface="Microsoft Sans Serif" panose="020B0604020202020204"/>
              </a:rPr>
              <a:t>определения </a:t>
            </a:r>
            <a:r>
              <a:rPr sz="2000" spc="-513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17" dirty="0">
                <a:latin typeface="Microsoft Sans Serif" panose="020B0604020202020204"/>
                <a:cs typeface="Microsoft Sans Serif" panose="020B0604020202020204"/>
              </a:rPr>
              <a:t>статистический </a:t>
            </a:r>
            <a:r>
              <a:rPr sz="2000" spc="-11" dirty="0">
                <a:latin typeface="Microsoft Sans Serif" panose="020B0604020202020204"/>
                <a:cs typeface="Microsoft Sans Serif" panose="020B0604020202020204"/>
              </a:rPr>
              <a:t>аномалий, </a:t>
            </a:r>
            <a:r>
              <a:rPr sz="2000" spc="-28" dirty="0">
                <a:latin typeface="Microsoft Sans Serif" panose="020B0604020202020204"/>
                <a:cs typeface="Microsoft Sans Serif" panose="020B0604020202020204"/>
              </a:rPr>
              <a:t>которые </a:t>
            </a:r>
            <a:r>
              <a:rPr sz="2000" spc="-39" dirty="0">
                <a:latin typeface="Microsoft Sans Serif" panose="020B0604020202020204"/>
                <a:cs typeface="Microsoft Sans Serif" panose="020B0604020202020204"/>
              </a:rPr>
              <a:t>можно </a:t>
            </a:r>
            <a:r>
              <a:rPr sz="2000" spc="-513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22" dirty="0">
                <a:latin typeface="Microsoft Sans Serif" panose="020B0604020202020204"/>
                <a:cs typeface="Microsoft Sans Serif" panose="020B0604020202020204"/>
              </a:rPr>
              <a:t>получать</a:t>
            </a:r>
            <a:r>
              <a:rPr sz="2000" spc="17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dirty="0">
                <a:latin typeface="Microsoft Sans Serif" panose="020B0604020202020204"/>
                <a:cs typeface="Microsoft Sans Serif" panose="020B0604020202020204"/>
              </a:rPr>
              <a:t>в</a:t>
            </a:r>
            <a:r>
              <a:rPr sz="2000" spc="17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33" dirty="0">
                <a:latin typeface="Microsoft Sans Serif" panose="020B0604020202020204"/>
                <a:cs typeface="Microsoft Sans Serif" panose="020B0604020202020204"/>
              </a:rPr>
              <a:t>режиме</a:t>
            </a:r>
            <a:r>
              <a:rPr sz="2000" spc="11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6" dirty="0">
                <a:latin typeface="Microsoft Sans Serif" panose="020B0604020202020204"/>
                <a:cs typeface="Microsoft Sans Serif" panose="020B0604020202020204"/>
              </a:rPr>
              <a:t>«онлайн».</a:t>
            </a:r>
            <a:endParaRPr sz="20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84580" y="1700262"/>
            <a:ext cx="10887145" cy="5625220"/>
          </a:xfrm>
          <a:custGeom>
            <a:avLst/>
            <a:gdLst/>
            <a:ahLst/>
            <a:cxnLst/>
            <a:rect l="l" t="t" r="r" b="b"/>
            <a:pathLst>
              <a:path w="9878695" h="5100955">
                <a:moveTo>
                  <a:pt x="0" y="850081"/>
                </a:moveTo>
                <a:lnTo>
                  <a:pt x="1345" y="801843"/>
                </a:lnTo>
                <a:lnTo>
                  <a:pt x="5334" y="754310"/>
                </a:lnTo>
                <a:lnTo>
                  <a:pt x="11895" y="707555"/>
                </a:lnTo>
                <a:lnTo>
                  <a:pt x="20956" y="661650"/>
                </a:lnTo>
                <a:lnTo>
                  <a:pt x="32446" y="616666"/>
                </a:lnTo>
                <a:lnTo>
                  <a:pt x="46291" y="572674"/>
                </a:lnTo>
                <a:lnTo>
                  <a:pt x="62422" y="529748"/>
                </a:lnTo>
                <a:lnTo>
                  <a:pt x="80765" y="487958"/>
                </a:lnTo>
                <a:lnTo>
                  <a:pt x="101250" y="447376"/>
                </a:lnTo>
                <a:lnTo>
                  <a:pt x="123804" y="408075"/>
                </a:lnTo>
                <a:lnTo>
                  <a:pt x="148356" y="370125"/>
                </a:lnTo>
                <a:lnTo>
                  <a:pt x="174834" y="333599"/>
                </a:lnTo>
                <a:lnTo>
                  <a:pt x="203165" y="298568"/>
                </a:lnTo>
                <a:lnTo>
                  <a:pt x="233280" y="265104"/>
                </a:lnTo>
                <a:lnTo>
                  <a:pt x="265104" y="233280"/>
                </a:lnTo>
                <a:lnTo>
                  <a:pt x="298568" y="203165"/>
                </a:lnTo>
                <a:lnTo>
                  <a:pt x="333599" y="174834"/>
                </a:lnTo>
                <a:lnTo>
                  <a:pt x="370125" y="148356"/>
                </a:lnTo>
                <a:lnTo>
                  <a:pt x="408075" y="123804"/>
                </a:lnTo>
                <a:lnTo>
                  <a:pt x="447376" y="101250"/>
                </a:lnTo>
                <a:lnTo>
                  <a:pt x="487958" y="80765"/>
                </a:lnTo>
                <a:lnTo>
                  <a:pt x="529748" y="62422"/>
                </a:lnTo>
                <a:lnTo>
                  <a:pt x="572674" y="46291"/>
                </a:lnTo>
                <a:lnTo>
                  <a:pt x="616666" y="32446"/>
                </a:lnTo>
                <a:lnTo>
                  <a:pt x="661650" y="20956"/>
                </a:lnTo>
                <a:lnTo>
                  <a:pt x="707555" y="11895"/>
                </a:lnTo>
                <a:lnTo>
                  <a:pt x="754310" y="5334"/>
                </a:lnTo>
                <a:lnTo>
                  <a:pt x="801843" y="1345"/>
                </a:lnTo>
                <a:lnTo>
                  <a:pt x="850081" y="0"/>
                </a:lnTo>
                <a:lnTo>
                  <a:pt x="9028045" y="0"/>
                </a:lnTo>
                <a:lnTo>
                  <a:pt x="9079888" y="1580"/>
                </a:lnTo>
                <a:lnTo>
                  <a:pt x="9131273" y="6287"/>
                </a:lnTo>
                <a:lnTo>
                  <a:pt x="9182070" y="14066"/>
                </a:lnTo>
                <a:lnTo>
                  <a:pt x="9232150" y="24863"/>
                </a:lnTo>
                <a:lnTo>
                  <a:pt x="9281382" y="38625"/>
                </a:lnTo>
                <a:lnTo>
                  <a:pt x="9329637" y="55297"/>
                </a:lnTo>
                <a:lnTo>
                  <a:pt x="9376784" y="74826"/>
                </a:lnTo>
                <a:lnTo>
                  <a:pt x="9422695" y="97159"/>
                </a:lnTo>
                <a:lnTo>
                  <a:pt x="9467238" y="122240"/>
                </a:lnTo>
                <a:lnTo>
                  <a:pt x="9510285" y="150017"/>
                </a:lnTo>
                <a:lnTo>
                  <a:pt x="9551705" y="180436"/>
                </a:lnTo>
                <a:lnTo>
                  <a:pt x="9591367" y="213442"/>
                </a:lnTo>
                <a:lnTo>
                  <a:pt x="9629143" y="248983"/>
                </a:lnTo>
                <a:lnTo>
                  <a:pt x="9664684" y="286759"/>
                </a:lnTo>
                <a:lnTo>
                  <a:pt x="9697690" y="326422"/>
                </a:lnTo>
                <a:lnTo>
                  <a:pt x="9728109" y="367841"/>
                </a:lnTo>
                <a:lnTo>
                  <a:pt x="9755886" y="410888"/>
                </a:lnTo>
                <a:lnTo>
                  <a:pt x="9780967" y="455431"/>
                </a:lnTo>
                <a:lnTo>
                  <a:pt x="9803300" y="501342"/>
                </a:lnTo>
                <a:lnTo>
                  <a:pt x="9822829" y="548490"/>
                </a:lnTo>
                <a:lnTo>
                  <a:pt x="9839501" y="596744"/>
                </a:lnTo>
                <a:lnTo>
                  <a:pt x="9853263" y="645977"/>
                </a:lnTo>
                <a:lnTo>
                  <a:pt x="9864060" y="696057"/>
                </a:lnTo>
                <a:lnTo>
                  <a:pt x="9871839" y="746854"/>
                </a:lnTo>
                <a:lnTo>
                  <a:pt x="9876546" y="798239"/>
                </a:lnTo>
                <a:lnTo>
                  <a:pt x="9878127" y="850081"/>
                </a:lnTo>
                <a:lnTo>
                  <a:pt x="9878127" y="4250307"/>
                </a:lnTo>
                <a:lnTo>
                  <a:pt x="9876781" y="4298545"/>
                </a:lnTo>
                <a:lnTo>
                  <a:pt x="9872792" y="4346078"/>
                </a:lnTo>
                <a:lnTo>
                  <a:pt x="9866231" y="4392833"/>
                </a:lnTo>
                <a:lnTo>
                  <a:pt x="9857170" y="4438738"/>
                </a:lnTo>
                <a:lnTo>
                  <a:pt x="9845681" y="4483722"/>
                </a:lnTo>
                <a:lnTo>
                  <a:pt x="9831835" y="4527714"/>
                </a:lnTo>
                <a:lnTo>
                  <a:pt x="9815705" y="4570640"/>
                </a:lnTo>
                <a:lnTo>
                  <a:pt x="9797361" y="4612430"/>
                </a:lnTo>
                <a:lnTo>
                  <a:pt x="9776876" y="4653012"/>
                </a:lnTo>
                <a:lnTo>
                  <a:pt x="9754322" y="4692313"/>
                </a:lnTo>
                <a:lnTo>
                  <a:pt x="9729771" y="4730263"/>
                </a:lnTo>
                <a:lnTo>
                  <a:pt x="9703293" y="4766789"/>
                </a:lnTo>
                <a:lnTo>
                  <a:pt x="9674961" y="4801820"/>
                </a:lnTo>
                <a:lnTo>
                  <a:pt x="9644847" y="4835284"/>
                </a:lnTo>
                <a:lnTo>
                  <a:pt x="9613022" y="4867108"/>
                </a:lnTo>
                <a:lnTo>
                  <a:pt x="9579558" y="4897223"/>
                </a:lnTo>
                <a:lnTo>
                  <a:pt x="9544527" y="4925555"/>
                </a:lnTo>
                <a:lnTo>
                  <a:pt x="9508001" y="4952032"/>
                </a:lnTo>
                <a:lnTo>
                  <a:pt x="9470052" y="4976584"/>
                </a:lnTo>
                <a:lnTo>
                  <a:pt x="9430750" y="4999138"/>
                </a:lnTo>
                <a:lnTo>
                  <a:pt x="9390168" y="5019623"/>
                </a:lnTo>
                <a:lnTo>
                  <a:pt x="9348378" y="5037966"/>
                </a:lnTo>
                <a:lnTo>
                  <a:pt x="9305452" y="5054097"/>
                </a:lnTo>
                <a:lnTo>
                  <a:pt x="9261461" y="5067942"/>
                </a:lnTo>
                <a:lnTo>
                  <a:pt x="9216477" y="5079432"/>
                </a:lnTo>
                <a:lnTo>
                  <a:pt x="9170571" y="5088493"/>
                </a:lnTo>
                <a:lnTo>
                  <a:pt x="9123816" y="5095054"/>
                </a:lnTo>
                <a:lnTo>
                  <a:pt x="9076284" y="5099043"/>
                </a:lnTo>
                <a:lnTo>
                  <a:pt x="9028045" y="5100389"/>
                </a:lnTo>
                <a:lnTo>
                  <a:pt x="850081" y="5100389"/>
                </a:lnTo>
                <a:lnTo>
                  <a:pt x="801843" y="5099043"/>
                </a:lnTo>
                <a:lnTo>
                  <a:pt x="754310" y="5095054"/>
                </a:lnTo>
                <a:lnTo>
                  <a:pt x="707555" y="5088493"/>
                </a:lnTo>
                <a:lnTo>
                  <a:pt x="661650" y="5079432"/>
                </a:lnTo>
                <a:lnTo>
                  <a:pt x="616666" y="5067942"/>
                </a:lnTo>
                <a:lnTo>
                  <a:pt x="572674" y="5054097"/>
                </a:lnTo>
                <a:lnTo>
                  <a:pt x="529748" y="5037966"/>
                </a:lnTo>
                <a:lnTo>
                  <a:pt x="487958" y="5019623"/>
                </a:lnTo>
                <a:lnTo>
                  <a:pt x="447376" y="4999138"/>
                </a:lnTo>
                <a:lnTo>
                  <a:pt x="408075" y="4976584"/>
                </a:lnTo>
                <a:lnTo>
                  <a:pt x="370125" y="4952032"/>
                </a:lnTo>
                <a:lnTo>
                  <a:pt x="333599" y="4925555"/>
                </a:lnTo>
                <a:lnTo>
                  <a:pt x="298568" y="4897223"/>
                </a:lnTo>
                <a:lnTo>
                  <a:pt x="265104" y="4867108"/>
                </a:lnTo>
                <a:lnTo>
                  <a:pt x="233280" y="4835284"/>
                </a:lnTo>
                <a:lnTo>
                  <a:pt x="203165" y="4801820"/>
                </a:lnTo>
                <a:lnTo>
                  <a:pt x="174834" y="4766789"/>
                </a:lnTo>
                <a:lnTo>
                  <a:pt x="148356" y="4730263"/>
                </a:lnTo>
                <a:lnTo>
                  <a:pt x="123804" y="4692313"/>
                </a:lnTo>
                <a:lnTo>
                  <a:pt x="101250" y="4653012"/>
                </a:lnTo>
                <a:lnTo>
                  <a:pt x="80765" y="4612430"/>
                </a:lnTo>
                <a:lnTo>
                  <a:pt x="62422" y="4570640"/>
                </a:lnTo>
                <a:lnTo>
                  <a:pt x="46291" y="4527714"/>
                </a:lnTo>
                <a:lnTo>
                  <a:pt x="32446" y="4483722"/>
                </a:lnTo>
                <a:lnTo>
                  <a:pt x="20956" y="4438738"/>
                </a:lnTo>
                <a:lnTo>
                  <a:pt x="11895" y="4392833"/>
                </a:lnTo>
                <a:lnTo>
                  <a:pt x="5334" y="4346078"/>
                </a:lnTo>
                <a:lnTo>
                  <a:pt x="1345" y="4298545"/>
                </a:lnTo>
                <a:lnTo>
                  <a:pt x="0" y="4250307"/>
                </a:lnTo>
                <a:lnTo>
                  <a:pt x="0" y="850081"/>
                </a:lnTo>
                <a:close/>
              </a:path>
            </a:pathLst>
          </a:custGeom>
          <a:ln w="38099">
            <a:solidFill>
              <a:srgbClr val="4D06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907860" y="2293685"/>
            <a:ext cx="9071105" cy="935553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70" marR="5715">
              <a:spcBef>
                <a:spcPts val="110"/>
              </a:spcBef>
            </a:pPr>
            <a:r>
              <a:rPr sz="2000" spc="-11" dirty="0">
                <a:latin typeface="Microsoft Sans Serif" panose="020B0604020202020204"/>
                <a:cs typeface="Microsoft Sans Serif" panose="020B0604020202020204"/>
              </a:rPr>
              <a:t>По</a:t>
            </a:r>
            <a:r>
              <a:rPr sz="2000" spc="17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11" dirty="0">
                <a:latin typeface="Microsoft Sans Serif" panose="020B0604020202020204"/>
                <a:cs typeface="Microsoft Sans Serif" panose="020B0604020202020204"/>
              </a:rPr>
              <a:t>Правилам</a:t>
            </a:r>
            <a:r>
              <a:rPr sz="2000" spc="22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17" dirty="0">
                <a:latin typeface="Microsoft Sans Serif" panose="020B0604020202020204"/>
                <a:cs typeface="Microsoft Sans Serif" panose="020B0604020202020204"/>
              </a:rPr>
              <a:t>олимпиады</a:t>
            </a:r>
            <a:r>
              <a:rPr sz="2000" spc="17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22" dirty="0">
                <a:latin typeface="Microsoft Sans Serif" panose="020B0604020202020204"/>
                <a:cs typeface="Microsoft Sans Serif" panose="020B0604020202020204"/>
              </a:rPr>
              <a:t>задания</a:t>
            </a:r>
            <a:r>
              <a:rPr sz="2000" spc="22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22" dirty="0">
                <a:latin typeface="Microsoft Sans Serif" panose="020B0604020202020204"/>
                <a:cs typeface="Microsoft Sans Serif" panose="020B0604020202020204"/>
              </a:rPr>
              <a:t>следует</a:t>
            </a:r>
            <a:r>
              <a:rPr sz="2000" spc="28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11" dirty="0">
                <a:latin typeface="Microsoft Sans Serif" panose="020B0604020202020204"/>
                <a:cs typeface="Microsoft Sans Serif" panose="020B0604020202020204"/>
              </a:rPr>
              <a:t>выполнять</a:t>
            </a:r>
            <a:r>
              <a:rPr sz="2000" spc="17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17" dirty="0">
                <a:latin typeface="Microsoft Sans Serif" panose="020B0604020202020204"/>
                <a:cs typeface="Microsoft Sans Serif" panose="020B0604020202020204"/>
              </a:rPr>
              <a:t>самостоятельно. </a:t>
            </a:r>
            <a:r>
              <a:rPr sz="2000" spc="-11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17" dirty="0">
                <a:latin typeface="Microsoft Sans Serif" panose="020B0604020202020204"/>
                <a:cs typeface="Microsoft Sans Serif" panose="020B0604020202020204"/>
              </a:rPr>
              <a:t>Запрещается</a:t>
            </a:r>
            <a:r>
              <a:rPr sz="2000" spc="11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22" dirty="0">
                <a:latin typeface="Microsoft Sans Serif" panose="020B0604020202020204"/>
                <a:cs typeface="Microsoft Sans Serif" panose="020B0604020202020204"/>
              </a:rPr>
              <a:t>пользоваться</a:t>
            </a:r>
            <a:r>
              <a:rPr sz="2000" spc="17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17" dirty="0">
                <a:latin typeface="Microsoft Sans Serif" panose="020B0604020202020204"/>
                <a:cs typeface="Microsoft Sans Serif" panose="020B0604020202020204"/>
              </a:rPr>
              <a:t>дополнительными</a:t>
            </a:r>
            <a:r>
              <a:rPr sz="2000" spc="6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17" dirty="0">
                <a:latin typeface="Microsoft Sans Serif" panose="020B0604020202020204"/>
                <a:cs typeface="Microsoft Sans Serif" panose="020B0604020202020204"/>
              </a:rPr>
              <a:t>материалами,</a:t>
            </a:r>
            <a:r>
              <a:rPr sz="2000" spc="11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17" dirty="0">
                <a:latin typeface="Microsoft Sans Serif" panose="020B0604020202020204"/>
                <a:cs typeface="Microsoft Sans Serif" panose="020B0604020202020204"/>
              </a:rPr>
              <a:t>ресурсами</a:t>
            </a:r>
            <a:r>
              <a:rPr sz="2000" spc="6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22" dirty="0">
                <a:latin typeface="Microsoft Sans Serif" panose="020B0604020202020204"/>
                <a:cs typeface="Microsoft Sans Serif" panose="020B0604020202020204"/>
              </a:rPr>
              <a:t>сети </a:t>
            </a:r>
            <a:r>
              <a:rPr sz="2000" spc="-506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22" dirty="0">
                <a:latin typeface="Microsoft Sans Serif" panose="020B0604020202020204"/>
                <a:cs typeface="Microsoft Sans Serif" panose="020B0604020202020204"/>
              </a:rPr>
              <a:t>Интернет</a:t>
            </a:r>
            <a:r>
              <a:rPr sz="2000" spc="17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33" dirty="0">
                <a:latin typeface="Microsoft Sans Serif" panose="020B0604020202020204"/>
                <a:cs typeface="Microsoft Sans Serif" panose="020B0604020202020204"/>
              </a:rPr>
              <a:t>(кроме</a:t>
            </a:r>
            <a:r>
              <a:rPr sz="2000" spc="22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6" dirty="0">
                <a:latin typeface="Microsoft Sans Serif" panose="020B0604020202020204"/>
                <a:cs typeface="Microsoft Sans Serif" panose="020B0604020202020204"/>
              </a:rPr>
              <a:t>сайта</a:t>
            </a:r>
            <a:r>
              <a:rPr sz="2000" spc="17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11" dirty="0">
                <a:latin typeface="Microsoft Sans Serif" panose="020B0604020202020204"/>
                <a:cs typeface="Microsoft Sans Serif" panose="020B0604020202020204"/>
              </a:rPr>
              <a:t>тестирующей</a:t>
            </a:r>
            <a:r>
              <a:rPr sz="2000" spc="17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2000" spc="-11" dirty="0">
                <a:latin typeface="Microsoft Sans Serif" panose="020B0604020202020204"/>
                <a:cs typeface="Microsoft Sans Serif" panose="020B0604020202020204"/>
              </a:rPr>
              <a:t>системы).</a:t>
            </a:r>
            <a:endParaRPr sz="2000">
              <a:latin typeface="Microsoft Sans Serif" panose="020B0604020202020204"/>
              <a:cs typeface="Microsoft Sans Serif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169675"/>
            <a:ext cx="13436600" cy="154282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779233" y="4737510"/>
            <a:ext cx="2249230" cy="2617412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lnSpc>
                <a:spcPts val="4745"/>
              </a:lnSpc>
              <a:spcBef>
                <a:spcPts val="110"/>
              </a:spcBef>
            </a:pPr>
            <a:r>
              <a:rPr sz="4000" b="1" spc="-28" dirty="0">
                <a:solidFill>
                  <a:srgbClr val="424242"/>
                </a:solidFill>
                <a:latin typeface="Trebuchet MS"/>
                <a:cs typeface="Trebuchet MS"/>
              </a:rPr>
              <a:t>10</a:t>
            </a:r>
            <a:endParaRPr sz="4000" dirty="0">
              <a:latin typeface="Trebuchet MS"/>
              <a:cs typeface="Trebuchet MS"/>
            </a:endParaRPr>
          </a:p>
          <a:p>
            <a:pPr marL="48297" marR="92395">
              <a:lnSpc>
                <a:spcPts val="1323"/>
              </a:lnSpc>
              <a:spcBef>
                <a:spcPts val="28"/>
              </a:spcBef>
            </a:pPr>
            <a:r>
              <a:rPr sz="1100" dirty="0">
                <a:solidFill>
                  <a:srgbClr val="424242"/>
                </a:solidFill>
                <a:latin typeface="Trebuchet MS"/>
                <a:cs typeface="Trebuchet MS"/>
              </a:rPr>
              <a:t>На</a:t>
            </a:r>
            <a:r>
              <a:rPr sz="1100" spc="-55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424242"/>
                </a:solidFill>
                <a:latin typeface="Trebuchet MS"/>
                <a:cs typeface="Trebuchet MS"/>
              </a:rPr>
              <a:t>основе</a:t>
            </a:r>
            <a:r>
              <a:rPr sz="1100" spc="-39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100" spc="-11" dirty="0">
                <a:solidFill>
                  <a:srgbClr val="424242"/>
                </a:solidFill>
                <a:latin typeface="Trebuchet MS"/>
                <a:cs typeface="Trebuchet MS"/>
              </a:rPr>
              <a:t>данных</a:t>
            </a:r>
            <a:r>
              <a:rPr sz="1100" spc="-28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424242"/>
                </a:solidFill>
                <a:latin typeface="Trebuchet MS"/>
                <a:cs typeface="Trebuchet MS"/>
              </a:rPr>
              <a:t>о</a:t>
            </a:r>
            <a:r>
              <a:rPr sz="1100" spc="-50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100" spc="-11" dirty="0">
                <a:solidFill>
                  <a:srgbClr val="424242"/>
                </a:solidFill>
                <a:latin typeface="Trebuchet MS"/>
                <a:cs typeface="Trebuchet MS"/>
              </a:rPr>
              <a:t>результатах участников</a:t>
            </a:r>
            <a:r>
              <a:rPr sz="1100" spc="-17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424242"/>
                </a:solidFill>
                <a:latin typeface="Trebuchet MS"/>
                <a:cs typeface="Trebuchet MS"/>
              </a:rPr>
              <a:t>в</a:t>
            </a:r>
            <a:r>
              <a:rPr sz="1100" spc="-28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100" spc="-22" dirty="0">
                <a:solidFill>
                  <a:srgbClr val="424242"/>
                </a:solidFill>
                <a:latin typeface="Trebuchet MS"/>
                <a:cs typeface="Trebuchet MS"/>
              </a:rPr>
              <a:t>регионе</a:t>
            </a:r>
            <a:r>
              <a:rPr sz="1100" spc="-11" dirty="0">
                <a:solidFill>
                  <a:srgbClr val="424242"/>
                </a:solidFill>
                <a:latin typeface="Trebuchet MS"/>
                <a:cs typeface="Trebuchet MS"/>
              </a:rPr>
              <a:t> эксперты</a:t>
            </a:r>
            <a:endParaRPr sz="1100" dirty="0">
              <a:latin typeface="Trebuchet MS"/>
              <a:cs typeface="Trebuchet MS"/>
            </a:endParaRPr>
          </a:p>
          <a:p>
            <a:pPr marL="48297" marR="92395">
              <a:lnSpc>
                <a:spcPts val="1323"/>
              </a:lnSpc>
            </a:pPr>
            <a:r>
              <a:rPr sz="1100" dirty="0">
                <a:solidFill>
                  <a:srgbClr val="424242"/>
                </a:solidFill>
                <a:latin typeface="Trebuchet MS"/>
                <a:cs typeface="Trebuchet MS"/>
              </a:rPr>
              <a:t>Сириуса</a:t>
            </a:r>
            <a:r>
              <a:rPr sz="1100" spc="-11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100" b="1" dirty="0">
                <a:solidFill>
                  <a:srgbClr val="424242"/>
                </a:solidFill>
                <a:latin typeface="Trebuchet MS"/>
                <a:cs typeface="Trebuchet MS"/>
              </a:rPr>
              <a:t>предложат</a:t>
            </a:r>
            <a:r>
              <a:rPr sz="1100" b="1" spc="-39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100" b="1" spc="-11" dirty="0">
                <a:solidFill>
                  <a:srgbClr val="424242"/>
                </a:solidFill>
                <a:latin typeface="Trebuchet MS"/>
                <a:cs typeface="Trebuchet MS"/>
              </a:rPr>
              <a:t>граничные </a:t>
            </a:r>
            <a:r>
              <a:rPr sz="1100" b="1" dirty="0">
                <a:solidFill>
                  <a:srgbClr val="424242"/>
                </a:solidFill>
                <a:latin typeface="Trebuchet MS"/>
                <a:cs typeface="Trebuchet MS"/>
              </a:rPr>
              <a:t>баллы</a:t>
            </a:r>
            <a:r>
              <a:rPr sz="1100" b="1" spc="-61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424242"/>
                </a:solidFill>
                <a:latin typeface="Trebuchet MS"/>
                <a:cs typeface="Trebuchet MS"/>
              </a:rPr>
              <a:t>для</a:t>
            </a:r>
            <a:r>
              <a:rPr sz="1100" spc="-83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424242"/>
                </a:solidFill>
                <a:latin typeface="Trebuchet MS"/>
                <a:cs typeface="Trebuchet MS"/>
              </a:rPr>
              <a:t>прохода</a:t>
            </a:r>
            <a:r>
              <a:rPr sz="1100" spc="-55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100" spc="-28" dirty="0">
                <a:solidFill>
                  <a:srgbClr val="424242"/>
                </a:solidFill>
                <a:latin typeface="Trebuchet MS"/>
                <a:cs typeface="Trebuchet MS"/>
              </a:rPr>
              <a:t>на </a:t>
            </a:r>
            <a:r>
              <a:rPr sz="1100" spc="-11" dirty="0">
                <a:solidFill>
                  <a:srgbClr val="424242"/>
                </a:solidFill>
                <a:latin typeface="Trebuchet MS"/>
                <a:cs typeface="Trebuchet MS"/>
              </a:rPr>
              <a:t>муниципальный</a:t>
            </a:r>
            <a:r>
              <a:rPr sz="1100" spc="22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100" spc="-22" dirty="0">
                <a:solidFill>
                  <a:srgbClr val="424242"/>
                </a:solidFill>
                <a:latin typeface="Trebuchet MS"/>
                <a:cs typeface="Trebuchet MS"/>
              </a:rPr>
              <a:t>этап.</a:t>
            </a:r>
            <a:endParaRPr sz="1100" dirty="0">
              <a:latin typeface="Trebuchet MS"/>
              <a:cs typeface="Trebuchet MS"/>
            </a:endParaRPr>
          </a:p>
          <a:p>
            <a:pPr marL="48297" marR="5600">
              <a:lnSpc>
                <a:spcPts val="1323"/>
              </a:lnSpc>
            </a:pPr>
            <a:r>
              <a:rPr sz="1100" b="1" dirty="0">
                <a:solidFill>
                  <a:srgbClr val="424242"/>
                </a:solidFill>
                <a:latin typeface="Trebuchet MS"/>
                <a:cs typeface="Trebuchet MS"/>
              </a:rPr>
              <a:t>Направьте</a:t>
            </a:r>
            <a:r>
              <a:rPr sz="1100" b="1" spc="-17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100" b="1" spc="-11" dirty="0">
                <a:solidFill>
                  <a:srgbClr val="424242"/>
                </a:solidFill>
                <a:latin typeface="Trebuchet MS"/>
                <a:cs typeface="Trebuchet MS"/>
              </a:rPr>
              <a:t>рекомендации </a:t>
            </a:r>
            <a:r>
              <a:rPr sz="1100" b="1" dirty="0">
                <a:solidFill>
                  <a:srgbClr val="424242"/>
                </a:solidFill>
                <a:latin typeface="Trebuchet MS"/>
                <a:cs typeface="Trebuchet MS"/>
              </a:rPr>
              <a:t>организаторам</a:t>
            </a:r>
            <a:r>
              <a:rPr sz="1100" b="1" spc="44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100" spc="-11" dirty="0">
                <a:solidFill>
                  <a:srgbClr val="424242"/>
                </a:solidFill>
                <a:latin typeface="Trebuchet MS"/>
                <a:cs typeface="Trebuchet MS"/>
              </a:rPr>
              <a:t>муниципального </a:t>
            </a:r>
            <a:r>
              <a:rPr sz="1100" dirty="0">
                <a:solidFill>
                  <a:srgbClr val="424242"/>
                </a:solidFill>
                <a:latin typeface="Trebuchet MS"/>
                <a:cs typeface="Trebuchet MS"/>
              </a:rPr>
              <a:t>этапа</a:t>
            </a:r>
            <a:r>
              <a:rPr sz="1100" spc="-28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424242"/>
                </a:solidFill>
                <a:latin typeface="Trebuchet MS"/>
                <a:cs typeface="Trebuchet MS"/>
              </a:rPr>
              <a:t>об</a:t>
            </a:r>
            <a:r>
              <a:rPr sz="1100" spc="-55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100" spc="-11" dirty="0">
                <a:solidFill>
                  <a:srgbClr val="424242"/>
                </a:solidFill>
                <a:latin typeface="Trebuchet MS"/>
                <a:cs typeface="Trebuchet MS"/>
              </a:rPr>
              <a:t>установлении</a:t>
            </a:r>
            <a:r>
              <a:rPr sz="1100" spc="-44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100" spc="-11" dirty="0">
                <a:solidFill>
                  <a:srgbClr val="424242"/>
                </a:solidFill>
                <a:latin typeface="Trebuchet MS"/>
                <a:cs typeface="Trebuchet MS"/>
              </a:rPr>
              <a:t>граничных </a:t>
            </a:r>
            <a:r>
              <a:rPr sz="1100" dirty="0">
                <a:solidFill>
                  <a:srgbClr val="424242"/>
                </a:solidFill>
                <a:latin typeface="Trebuchet MS"/>
                <a:cs typeface="Trebuchet MS"/>
              </a:rPr>
              <a:t>баллов</a:t>
            </a:r>
            <a:r>
              <a:rPr sz="1100" spc="-55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424242"/>
                </a:solidFill>
                <a:latin typeface="Trebuchet MS"/>
                <a:cs typeface="Trebuchet MS"/>
              </a:rPr>
              <a:t>для</a:t>
            </a:r>
            <a:r>
              <a:rPr sz="1100" spc="-61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100" spc="-11" dirty="0">
                <a:solidFill>
                  <a:srgbClr val="424242"/>
                </a:solidFill>
                <a:latin typeface="Trebuchet MS"/>
                <a:cs typeface="Trebuchet MS"/>
              </a:rPr>
              <a:t>приглашения </a:t>
            </a:r>
            <a:r>
              <a:rPr sz="1100" spc="-28" dirty="0">
                <a:solidFill>
                  <a:srgbClr val="424242"/>
                </a:solidFill>
                <a:latin typeface="Trebuchet MS"/>
                <a:cs typeface="Trebuchet MS"/>
              </a:rPr>
              <a:t>на </a:t>
            </a:r>
            <a:r>
              <a:rPr sz="1100" spc="-11" dirty="0">
                <a:solidFill>
                  <a:srgbClr val="424242"/>
                </a:solidFill>
                <a:latin typeface="Trebuchet MS"/>
                <a:cs typeface="Trebuchet MS"/>
              </a:rPr>
              <a:t>муниципальный</a:t>
            </a:r>
            <a:r>
              <a:rPr sz="1100" spc="-28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100" spc="-39" dirty="0">
                <a:solidFill>
                  <a:srgbClr val="424242"/>
                </a:solidFill>
                <a:latin typeface="Trebuchet MS"/>
                <a:cs typeface="Trebuchet MS"/>
              </a:rPr>
              <a:t>этап,</a:t>
            </a:r>
            <a:r>
              <a:rPr sz="1100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100" spc="-28" dirty="0">
                <a:solidFill>
                  <a:srgbClr val="424242"/>
                </a:solidFill>
                <a:latin typeface="Trebuchet MS"/>
                <a:cs typeface="Trebuchet MS"/>
              </a:rPr>
              <a:t>не</a:t>
            </a:r>
            <a:endParaRPr sz="1100" dirty="0">
              <a:latin typeface="Trebuchet MS"/>
              <a:cs typeface="Trebuchet MS"/>
            </a:endParaRPr>
          </a:p>
          <a:p>
            <a:pPr marL="48297" marR="322682">
              <a:lnSpc>
                <a:spcPts val="1323"/>
              </a:lnSpc>
              <a:spcBef>
                <a:spcPts val="6"/>
              </a:spcBef>
            </a:pPr>
            <a:r>
              <a:rPr sz="1100" spc="-11" dirty="0">
                <a:solidFill>
                  <a:srgbClr val="424242"/>
                </a:solidFill>
                <a:latin typeface="Trebuchet MS"/>
                <a:cs typeface="Trebuchet MS"/>
              </a:rPr>
              <a:t>превосходящих</a:t>
            </a:r>
            <a:r>
              <a:rPr sz="1100" spc="50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100" spc="-11" dirty="0">
                <a:solidFill>
                  <a:srgbClr val="424242"/>
                </a:solidFill>
                <a:latin typeface="Trebuchet MS"/>
                <a:cs typeface="Trebuchet MS"/>
              </a:rPr>
              <a:t>базовые, </a:t>
            </a:r>
            <a:r>
              <a:rPr sz="1100" dirty="0">
                <a:solidFill>
                  <a:srgbClr val="424242"/>
                </a:solidFill>
                <a:latin typeface="Trebuchet MS"/>
                <a:cs typeface="Trebuchet MS"/>
              </a:rPr>
              <a:t>рекомендованные</a:t>
            </a:r>
            <a:r>
              <a:rPr sz="1100" spc="-77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100" spc="-11" dirty="0">
                <a:solidFill>
                  <a:srgbClr val="424242"/>
                </a:solidFill>
                <a:latin typeface="Trebuchet MS"/>
                <a:cs typeface="Trebuchet MS"/>
              </a:rPr>
              <a:t>Сириусом</a:t>
            </a:r>
            <a:endParaRPr sz="11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30448" y="1261787"/>
            <a:ext cx="2012691" cy="1710281"/>
          </a:xfrm>
          <a:prstGeom prst="rect">
            <a:avLst/>
          </a:prstGeom>
        </p:spPr>
        <p:txBody>
          <a:bodyPr vert="horz" wrap="square" lIns="0" tIns="337381" rIns="0" bIns="0" rtlCol="0">
            <a:spAutoFit/>
          </a:bodyPr>
          <a:lstStyle/>
          <a:p>
            <a:pPr marL="13999">
              <a:spcBef>
                <a:spcPts val="2657"/>
              </a:spcBef>
            </a:pPr>
            <a:r>
              <a:rPr sz="4000" b="1" spc="-55" dirty="0">
                <a:solidFill>
                  <a:srgbClr val="424242"/>
                </a:solidFill>
                <a:latin typeface="Trebuchet MS"/>
                <a:cs typeface="Trebuchet MS"/>
              </a:rPr>
              <a:t>5</a:t>
            </a:r>
            <a:endParaRPr sz="4000" dirty="0">
              <a:latin typeface="Trebuchet MS"/>
              <a:cs typeface="Trebuchet MS"/>
            </a:endParaRPr>
          </a:p>
          <a:p>
            <a:pPr marL="34298">
              <a:spcBef>
                <a:spcPts val="700"/>
              </a:spcBef>
            </a:pPr>
            <a:r>
              <a:rPr sz="1100" dirty="0">
                <a:solidFill>
                  <a:srgbClr val="424242"/>
                </a:solidFill>
                <a:latin typeface="Trebuchet MS"/>
                <a:cs typeface="Trebuchet MS"/>
              </a:rPr>
              <a:t>Публикация</a:t>
            </a:r>
            <a:r>
              <a:rPr sz="1100" spc="-39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100" spc="-11" dirty="0">
                <a:solidFill>
                  <a:srgbClr val="424242"/>
                </a:solidFill>
                <a:latin typeface="Trebuchet MS"/>
                <a:cs typeface="Trebuchet MS"/>
              </a:rPr>
              <a:t>предварительных</a:t>
            </a:r>
            <a:endParaRPr sz="1100" dirty="0">
              <a:latin typeface="Trebuchet MS"/>
              <a:cs typeface="Trebuchet MS"/>
            </a:endParaRPr>
          </a:p>
          <a:p>
            <a:pPr marL="34298"/>
            <a:r>
              <a:rPr sz="1100" b="1" dirty="0">
                <a:solidFill>
                  <a:srgbClr val="424242"/>
                </a:solidFill>
                <a:latin typeface="Trebuchet MS"/>
                <a:cs typeface="Trebuchet MS"/>
              </a:rPr>
              <a:t>результатов</a:t>
            </a:r>
            <a:r>
              <a:rPr sz="1100" b="1" spc="-17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100" b="1" spc="-11" dirty="0">
                <a:solidFill>
                  <a:srgbClr val="424242"/>
                </a:solidFill>
                <a:latin typeface="Trebuchet MS"/>
                <a:cs typeface="Trebuchet MS"/>
              </a:rPr>
              <a:t>участников</a:t>
            </a:r>
            <a:endParaRPr sz="1100" dirty="0">
              <a:latin typeface="Trebuchet MS"/>
              <a:cs typeface="Trebuchet MS"/>
            </a:endParaRPr>
          </a:p>
          <a:p>
            <a:pPr marL="34298" marR="88895"/>
            <a:r>
              <a:rPr sz="1100" dirty="0">
                <a:solidFill>
                  <a:srgbClr val="424242"/>
                </a:solidFill>
                <a:latin typeface="Trebuchet MS"/>
                <a:cs typeface="Trebuchet MS"/>
              </a:rPr>
              <a:t>в</a:t>
            </a:r>
            <a:r>
              <a:rPr sz="1100" spc="-44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100" spc="-11" dirty="0">
                <a:solidFill>
                  <a:srgbClr val="424242"/>
                </a:solidFill>
                <a:latin typeface="Trebuchet MS"/>
                <a:cs typeface="Trebuchet MS"/>
              </a:rPr>
              <a:t>тестирующей</a:t>
            </a:r>
            <a:r>
              <a:rPr sz="1100" spc="-6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100" spc="-11" dirty="0">
                <a:solidFill>
                  <a:srgbClr val="424242"/>
                </a:solidFill>
                <a:latin typeface="Trebuchet MS"/>
                <a:cs typeface="Trebuchet MS"/>
              </a:rPr>
              <a:t>системе, доступных</a:t>
            </a:r>
            <a:r>
              <a:rPr sz="1100" spc="-44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424242"/>
                </a:solidFill>
                <a:latin typeface="Trebuchet MS"/>
                <a:cs typeface="Trebuchet MS"/>
              </a:rPr>
              <a:t>по</a:t>
            </a:r>
            <a:r>
              <a:rPr sz="1100" spc="-55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424242"/>
                </a:solidFill>
                <a:latin typeface="Trebuchet MS"/>
                <a:cs typeface="Trebuchet MS"/>
              </a:rPr>
              <a:t>коду</a:t>
            </a:r>
            <a:r>
              <a:rPr sz="1100" spc="-66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100" spc="-11" dirty="0">
                <a:solidFill>
                  <a:srgbClr val="424242"/>
                </a:solidFill>
                <a:latin typeface="Trebuchet MS"/>
                <a:cs typeface="Trebuchet MS"/>
              </a:rPr>
              <a:t>участника</a:t>
            </a:r>
            <a:endParaRPr sz="11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19756" y="1261787"/>
            <a:ext cx="2215639" cy="1710281"/>
          </a:xfrm>
          <a:prstGeom prst="rect">
            <a:avLst/>
          </a:prstGeom>
        </p:spPr>
        <p:txBody>
          <a:bodyPr vert="horz" wrap="square" lIns="0" tIns="337381" rIns="0" bIns="0" rtlCol="0">
            <a:spAutoFit/>
          </a:bodyPr>
          <a:lstStyle/>
          <a:p>
            <a:pPr marL="13999">
              <a:spcBef>
                <a:spcPts val="2657"/>
              </a:spcBef>
            </a:pPr>
            <a:r>
              <a:rPr sz="4000" b="1" spc="-55" dirty="0">
                <a:solidFill>
                  <a:srgbClr val="424242"/>
                </a:solidFill>
                <a:latin typeface="Trebuchet MS"/>
                <a:cs typeface="Trebuchet MS"/>
              </a:rPr>
              <a:t>7</a:t>
            </a:r>
            <a:endParaRPr sz="4000" dirty="0">
              <a:latin typeface="Trebuchet MS"/>
              <a:cs typeface="Trebuchet MS"/>
            </a:endParaRPr>
          </a:p>
          <a:p>
            <a:pPr marL="25199" marR="5600">
              <a:spcBef>
                <a:spcPts val="700"/>
              </a:spcBef>
            </a:pPr>
            <a:r>
              <a:rPr sz="1100" dirty="0">
                <a:solidFill>
                  <a:srgbClr val="424242"/>
                </a:solidFill>
                <a:latin typeface="Trebuchet MS"/>
                <a:cs typeface="Trebuchet MS"/>
              </a:rPr>
              <a:t>Региональная</a:t>
            </a:r>
            <a:r>
              <a:rPr sz="1100" spc="-22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100" spc="-11" dirty="0">
                <a:solidFill>
                  <a:srgbClr val="424242"/>
                </a:solidFill>
                <a:latin typeface="Trebuchet MS"/>
                <a:cs typeface="Trebuchet MS"/>
              </a:rPr>
              <a:t>комиссия</a:t>
            </a:r>
            <a:r>
              <a:rPr sz="1100" spc="-22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100" spc="-11" dirty="0">
                <a:solidFill>
                  <a:srgbClr val="424242"/>
                </a:solidFill>
                <a:latin typeface="Trebuchet MS"/>
                <a:cs typeface="Trebuchet MS"/>
              </a:rPr>
              <a:t>отвечает на</a:t>
            </a:r>
            <a:r>
              <a:rPr sz="1100" spc="-44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424242"/>
                </a:solidFill>
                <a:latin typeface="Trebuchet MS"/>
                <a:cs typeface="Trebuchet MS"/>
              </a:rPr>
              <a:t>вопрос</a:t>
            </a:r>
            <a:r>
              <a:rPr sz="1100" spc="-17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100" spc="-33" dirty="0">
                <a:solidFill>
                  <a:srgbClr val="424242"/>
                </a:solidFill>
                <a:latin typeface="Trebuchet MS"/>
                <a:cs typeface="Trebuchet MS"/>
              </a:rPr>
              <a:t>участника.</a:t>
            </a:r>
            <a:r>
              <a:rPr sz="1100" spc="-11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424242"/>
                </a:solidFill>
                <a:latin typeface="Trebuchet MS"/>
                <a:cs typeface="Trebuchet MS"/>
              </a:rPr>
              <a:t>Если</a:t>
            </a:r>
            <a:r>
              <a:rPr sz="1100" spc="-44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100" spc="-11" dirty="0">
                <a:solidFill>
                  <a:srgbClr val="424242"/>
                </a:solidFill>
                <a:latin typeface="Trebuchet MS"/>
                <a:cs typeface="Trebuchet MS"/>
              </a:rPr>
              <a:t>запрос участника</a:t>
            </a:r>
            <a:r>
              <a:rPr sz="1100" spc="-50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100" spc="-22" dirty="0">
                <a:solidFill>
                  <a:srgbClr val="424242"/>
                </a:solidFill>
                <a:latin typeface="Trebuchet MS"/>
                <a:cs typeface="Trebuchet MS"/>
              </a:rPr>
              <a:t>не</a:t>
            </a:r>
            <a:r>
              <a:rPr sz="1100" spc="-50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100" spc="-11" dirty="0">
                <a:solidFill>
                  <a:srgbClr val="424242"/>
                </a:solidFill>
                <a:latin typeface="Trebuchet MS"/>
                <a:cs typeface="Trebuchet MS"/>
              </a:rPr>
              <a:t>удовлетворяется, </a:t>
            </a:r>
            <a:r>
              <a:rPr sz="1100" dirty="0">
                <a:solidFill>
                  <a:srgbClr val="424242"/>
                </a:solidFill>
                <a:latin typeface="Trebuchet MS"/>
                <a:cs typeface="Trebuchet MS"/>
              </a:rPr>
              <a:t>сообщите</a:t>
            </a:r>
            <a:r>
              <a:rPr sz="1100" spc="-61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424242"/>
                </a:solidFill>
                <a:latin typeface="Trebuchet MS"/>
                <a:cs typeface="Trebuchet MS"/>
              </a:rPr>
              <a:t>ответ</a:t>
            </a:r>
            <a:r>
              <a:rPr sz="1100" spc="-77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100" spc="-11" dirty="0">
                <a:solidFill>
                  <a:srgbClr val="424242"/>
                </a:solidFill>
                <a:latin typeface="Trebuchet MS"/>
                <a:cs typeface="Trebuchet MS"/>
              </a:rPr>
              <a:t>заявителю</a:t>
            </a:r>
            <a:endParaRPr sz="11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35935" y="971936"/>
            <a:ext cx="2669125" cy="1381621"/>
          </a:xfrm>
          <a:prstGeom prst="rect">
            <a:avLst/>
          </a:prstGeom>
        </p:spPr>
        <p:txBody>
          <a:bodyPr vert="horz" wrap="square" lIns="0" tIns="336681" rIns="0" bIns="0" rtlCol="0">
            <a:spAutoFit/>
          </a:bodyPr>
          <a:lstStyle/>
          <a:p>
            <a:pPr marL="13999">
              <a:spcBef>
                <a:spcPts val="2651"/>
              </a:spcBef>
            </a:pPr>
            <a:r>
              <a:rPr sz="4000" b="1" spc="-55" dirty="0">
                <a:solidFill>
                  <a:srgbClr val="424242"/>
                </a:solidFill>
                <a:latin typeface="Trebuchet MS"/>
                <a:cs typeface="Trebuchet MS"/>
              </a:rPr>
              <a:t>9</a:t>
            </a:r>
            <a:endParaRPr sz="4000" dirty="0">
              <a:latin typeface="Trebuchet MS"/>
              <a:cs typeface="Trebuchet MS"/>
            </a:endParaRPr>
          </a:p>
          <a:p>
            <a:pPr marL="29398">
              <a:spcBef>
                <a:spcPts val="700"/>
              </a:spcBef>
            </a:pPr>
            <a:r>
              <a:rPr sz="1100" dirty="0">
                <a:solidFill>
                  <a:srgbClr val="424242"/>
                </a:solidFill>
                <a:latin typeface="Trebuchet MS"/>
                <a:cs typeface="Trebuchet MS"/>
              </a:rPr>
              <a:t>Публикация</a:t>
            </a:r>
            <a:r>
              <a:rPr sz="1100" spc="-22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100" spc="-11" dirty="0">
                <a:solidFill>
                  <a:srgbClr val="424242"/>
                </a:solidFill>
                <a:latin typeface="Trebuchet MS"/>
                <a:cs typeface="Trebuchet MS"/>
              </a:rPr>
              <a:t>окончательных</a:t>
            </a:r>
            <a:r>
              <a:rPr sz="1100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100" spc="-11" dirty="0">
                <a:solidFill>
                  <a:srgbClr val="424242"/>
                </a:solidFill>
                <a:latin typeface="Trebuchet MS"/>
                <a:cs typeface="Trebuchet MS"/>
              </a:rPr>
              <a:t>результатов</a:t>
            </a:r>
            <a:endParaRPr sz="1100" dirty="0">
              <a:latin typeface="Trebuchet MS"/>
              <a:cs typeface="Trebuchet MS"/>
            </a:endParaRPr>
          </a:p>
          <a:p>
            <a:pPr marL="29398"/>
            <a:r>
              <a:rPr sz="1100" dirty="0">
                <a:solidFill>
                  <a:srgbClr val="424242"/>
                </a:solidFill>
                <a:latin typeface="Trebuchet MS"/>
                <a:cs typeface="Trebuchet MS"/>
              </a:rPr>
              <a:t>в</a:t>
            </a:r>
            <a:r>
              <a:rPr sz="1100" spc="-39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100" spc="-28" dirty="0">
                <a:solidFill>
                  <a:srgbClr val="424242"/>
                </a:solidFill>
                <a:latin typeface="Trebuchet MS"/>
                <a:cs typeface="Trebuchet MS"/>
              </a:rPr>
              <a:t>личных</a:t>
            </a:r>
            <a:r>
              <a:rPr sz="1100" spc="-50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100" spc="-11" dirty="0">
                <a:solidFill>
                  <a:srgbClr val="424242"/>
                </a:solidFill>
                <a:latin typeface="Trebuchet MS"/>
                <a:cs typeface="Trebuchet MS"/>
              </a:rPr>
              <a:t>кабинетах</a:t>
            </a:r>
            <a:r>
              <a:rPr sz="1100" spc="-22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100" spc="-11" dirty="0">
                <a:solidFill>
                  <a:srgbClr val="424242"/>
                </a:solidFill>
                <a:latin typeface="Trebuchet MS"/>
                <a:cs typeface="Trebuchet MS"/>
              </a:rPr>
              <a:t>школ.</a:t>
            </a:r>
            <a:endParaRPr sz="11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52032" y="2494199"/>
            <a:ext cx="2740507" cy="521260"/>
          </a:xfrm>
          <a:prstGeom prst="rect">
            <a:avLst/>
          </a:prstGeom>
        </p:spPr>
        <p:txBody>
          <a:bodyPr vert="horz" wrap="square" lIns="0" tIns="13299" rIns="0" bIns="0" rtlCol="0">
            <a:spAutoFit/>
          </a:bodyPr>
          <a:lstStyle/>
          <a:p>
            <a:pPr marL="13999" marR="5600">
              <a:spcBef>
                <a:spcPts val="105"/>
              </a:spcBef>
            </a:pPr>
            <a:r>
              <a:rPr sz="1100" dirty="0">
                <a:solidFill>
                  <a:srgbClr val="424242"/>
                </a:solidFill>
                <a:latin typeface="Trebuchet MS"/>
                <a:cs typeface="Trebuchet MS"/>
              </a:rPr>
              <a:t>Организаторы</a:t>
            </a:r>
            <a:r>
              <a:rPr sz="1100" spc="33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424242"/>
                </a:solidFill>
                <a:latin typeface="Trebuchet MS"/>
                <a:cs typeface="Trebuchet MS"/>
              </a:rPr>
              <a:t>школьного</a:t>
            </a:r>
            <a:r>
              <a:rPr sz="1100" spc="-39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424242"/>
                </a:solidFill>
                <a:latin typeface="Trebuchet MS"/>
                <a:cs typeface="Trebuchet MS"/>
              </a:rPr>
              <a:t>этапа</a:t>
            </a:r>
            <a:r>
              <a:rPr sz="1100" spc="6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100" spc="-11" dirty="0">
                <a:solidFill>
                  <a:srgbClr val="424242"/>
                </a:solidFill>
                <a:latin typeface="Trebuchet MS"/>
                <a:cs typeface="Trebuchet MS"/>
              </a:rPr>
              <a:t>подводят итоги</a:t>
            </a:r>
            <a:r>
              <a:rPr sz="1100" spc="-77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424242"/>
                </a:solidFill>
                <a:latin typeface="Trebuchet MS"/>
                <a:cs typeface="Trebuchet MS"/>
              </a:rPr>
              <a:t>школьного</a:t>
            </a:r>
            <a:r>
              <a:rPr sz="1100" spc="-66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100" spc="-33" dirty="0">
                <a:solidFill>
                  <a:srgbClr val="424242"/>
                </a:solidFill>
                <a:latin typeface="Trebuchet MS"/>
                <a:cs typeface="Trebuchet MS"/>
              </a:rPr>
              <a:t>этапа,</a:t>
            </a:r>
            <a:r>
              <a:rPr sz="1100" spc="-22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424242"/>
                </a:solidFill>
                <a:latin typeface="Trebuchet MS"/>
                <a:cs typeface="Trebuchet MS"/>
              </a:rPr>
              <a:t>а</a:t>
            </a:r>
            <a:r>
              <a:rPr sz="1100" spc="-61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100" spc="-11" dirty="0">
                <a:solidFill>
                  <a:srgbClr val="424242"/>
                </a:solidFill>
                <a:latin typeface="Trebuchet MS"/>
                <a:cs typeface="Trebuchet MS"/>
              </a:rPr>
              <a:t>также </a:t>
            </a:r>
            <a:r>
              <a:rPr sz="1100" dirty="0">
                <a:solidFill>
                  <a:srgbClr val="424242"/>
                </a:solidFill>
                <a:latin typeface="Trebuchet MS"/>
                <a:cs typeface="Trebuchet MS"/>
              </a:rPr>
              <a:t>награждают</a:t>
            </a:r>
            <a:r>
              <a:rPr sz="1100" spc="28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100" spc="-11" dirty="0">
                <a:solidFill>
                  <a:srgbClr val="424242"/>
                </a:solidFill>
                <a:latin typeface="Trebuchet MS"/>
                <a:cs typeface="Trebuchet MS"/>
              </a:rPr>
              <a:t>участников</a:t>
            </a:r>
            <a:endParaRPr sz="110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450220" y="1100814"/>
            <a:ext cx="2611739" cy="99437"/>
          </a:xfrm>
          <a:custGeom>
            <a:avLst/>
            <a:gdLst/>
            <a:ahLst/>
            <a:cxnLst/>
            <a:rect l="l" t="t" r="r" b="b"/>
            <a:pathLst>
              <a:path w="2369820" h="90169">
                <a:moveTo>
                  <a:pt x="2369820" y="0"/>
                </a:moveTo>
                <a:lnTo>
                  <a:pt x="0" y="0"/>
                </a:lnTo>
                <a:lnTo>
                  <a:pt x="0" y="89915"/>
                </a:lnTo>
                <a:lnTo>
                  <a:pt x="2369820" y="89915"/>
                </a:lnTo>
                <a:lnTo>
                  <a:pt x="2369820" y="0"/>
                </a:lnTo>
                <a:close/>
              </a:path>
            </a:pathLst>
          </a:custGeom>
          <a:solidFill>
            <a:srgbClr val="0042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236914" y="451249"/>
            <a:ext cx="8959833" cy="498588"/>
          </a:xfrm>
          <a:prstGeom prst="rect">
            <a:avLst/>
          </a:prstGeom>
        </p:spPr>
        <p:txBody>
          <a:bodyPr vert="horz" wrap="square" lIns="0" tIns="13299" rIns="0" bIns="0" rtlCol="0">
            <a:spAutoFit/>
          </a:bodyPr>
          <a:lstStyle/>
          <a:p>
            <a:pPr marL="13999">
              <a:spcBef>
                <a:spcPts val="105"/>
              </a:spcBef>
            </a:pPr>
            <a:r>
              <a:rPr sz="3100" b="1" spc="116" dirty="0">
                <a:solidFill>
                  <a:srgbClr val="424242"/>
                </a:solidFill>
                <a:latin typeface="Trebuchet MS"/>
                <a:cs typeface="Trebuchet MS"/>
              </a:rPr>
              <a:t>ЛЕНТА</a:t>
            </a:r>
            <a:r>
              <a:rPr sz="3100" b="1" spc="-237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3100" b="1" spc="215" dirty="0">
                <a:solidFill>
                  <a:srgbClr val="424242"/>
                </a:solidFill>
                <a:latin typeface="Trebuchet MS"/>
                <a:cs typeface="Trebuchet MS"/>
              </a:rPr>
              <a:t>ВРЕМЕНИ</a:t>
            </a:r>
            <a:r>
              <a:rPr sz="3100" b="1" spc="-220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3100" b="1" spc="182" dirty="0">
                <a:solidFill>
                  <a:srgbClr val="424242"/>
                </a:solidFill>
                <a:latin typeface="Trebuchet MS"/>
                <a:cs typeface="Trebuchet MS"/>
              </a:rPr>
              <a:t>ШКОЛЬНОГО</a:t>
            </a:r>
            <a:r>
              <a:rPr sz="3100" b="1" spc="-209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3100" b="1" spc="138" dirty="0">
                <a:solidFill>
                  <a:srgbClr val="424242"/>
                </a:solidFill>
                <a:latin typeface="Trebuchet MS"/>
                <a:cs typeface="Trebuchet MS"/>
              </a:rPr>
              <a:t>ЭТАПА</a:t>
            </a:r>
            <a:r>
              <a:rPr sz="3100" b="1" spc="-237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3100" b="1" spc="237" dirty="0">
                <a:solidFill>
                  <a:srgbClr val="424242"/>
                </a:solidFill>
                <a:latin typeface="Trebuchet MS"/>
                <a:cs typeface="Trebuchet MS"/>
              </a:rPr>
              <a:t>ВСОШ</a:t>
            </a:r>
            <a:endParaRPr sz="3100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5510" y="1338314"/>
            <a:ext cx="1997994" cy="1549684"/>
          </a:xfrm>
          <a:prstGeom prst="rect">
            <a:avLst/>
          </a:prstGeom>
        </p:spPr>
        <p:txBody>
          <a:bodyPr vert="horz" wrap="square" lIns="0" tIns="336681" rIns="0" bIns="0" rtlCol="0">
            <a:spAutoFit/>
          </a:bodyPr>
          <a:lstStyle/>
          <a:p>
            <a:pPr marL="13999">
              <a:spcBef>
                <a:spcPts val="2651"/>
              </a:spcBef>
            </a:pPr>
            <a:r>
              <a:rPr sz="4000" b="1" spc="-568" dirty="0">
                <a:solidFill>
                  <a:srgbClr val="424242"/>
                </a:solidFill>
                <a:latin typeface="Trebuchet MS"/>
                <a:cs typeface="Trebuchet MS"/>
              </a:rPr>
              <a:t>1</a:t>
            </a:r>
            <a:endParaRPr sz="4000" dirty="0">
              <a:latin typeface="Trebuchet MS"/>
              <a:cs typeface="Trebuchet MS"/>
            </a:endParaRPr>
          </a:p>
          <a:p>
            <a:pPr marL="25199" marR="5600">
              <a:spcBef>
                <a:spcPts val="700"/>
              </a:spcBef>
            </a:pPr>
            <a:r>
              <a:rPr sz="1100" dirty="0">
                <a:solidFill>
                  <a:srgbClr val="424242"/>
                </a:solidFill>
                <a:latin typeface="Trebuchet MS"/>
                <a:cs typeface="Trebuchet MS"/>
              </a:rPr>
              <a:t>Зарегистрироваться</a:t>
            </a:r>
            <a:r>
              <a:rPr sz="1100" spc="55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424242"/>
                </a:solidFill>
                <a:latin typeface="Trebuchet MS"/>
                <a:cs typeface="Trebuchet MS"/>
              </a:rPr>
              <a:t>в</a:t>
            </a:r>
            <a:r>
              <a:rPr sz="1100" spc="-39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100" spc="-11" dirty="0">
                <a:solidFill>
                  <a:srgbClr val="424242"/>
                </a:solidFill>
                <a:latin typeface="Trebuchet MS"/>
                <a:cs typeface="Trebuchet MS"/>
              </a:rPr>
              <a:t>личном кабинете</a:t>
            </a:r>
            <a:r>
              <a:rPr sz="1100" spc="-50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100" spc="-11" dirty="0">
                <a:solidFill>
                  <a:srgbClr val="424242"/>
                </a:solidFill>
                <a:latin typeface="Trebuchet MS"/>
                <a:cs typeface="Trebuchet MS"/>
              </a:rPr>
              <a:t>регионального координатора</a:t>
            </a:r>
            <a:endParaRPr sz="1100" dirty="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3080" y="3762097"/>
            <a:ext cx="738313" cy="214190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spcBef>
                <a:spcPts val="110"/>
              </a:spcBef>
            </a:pPr>
            <a:r>
              <a:rPr sz="1300" b="1" dirty="0">
                <a:solidFill>
                  <a:srgbClr val="FFFFFF"/>
                </a:solidFill>
                <a:latin typeface="Trebuchet MS"/>
                <a:cs typeface="Trebuchet MS"/>
              </a:rPr>
              <a:t>до</a:t>
            </a:r>
            <a:r>
              <a:rPr sz="1300" b="1" spc="-88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1" dirty="0">
                <a:solidFill>
                  <a:srgbClr val="FFFFFF"/>
                </a:solidFill>
                <a:latin typeface="Trebuchet MS"/>
                <a:cs typeface="Trebuchet MS"/>
              </a:rPr>
              <a:t>туров</a:t>
            </a:r>
            <a:endParaRPr sz="13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3831" y="4454589"/>
            <a:ext cx="1379351" cy="2856792"/>
          </a:xfrm>
          <a:prstGeom prst="rect">
            <a:avLst/>
          </a:prstGeom>
        </p:spPr>
        <p:txBody>
          <a:bodyPr vert="horz" wrap="square" lIns="0" tIns="296783" rIns="0" bIns="0" rtlCol="0">
            <a:spAutoFit/>
          </a:bodyPr>
          <a:lstStyle/>
          <a:p>
            <a:pPr marL="27998">
              <a:spcBef>
                <a:spcPts val="2337"/>
              </a:spcBef>
            </a:pPr>
            <a:r>
              <a:rPr sz="4000" b="1" spc="-55" dirty="0">
                <a:solidFill>
                  <a:srgbClr val="424242"/>
                </a:solidFill>
                <a:latin typeface="Trebuchet MS"/>
                <a:cs typeface="Trebuchet MS"/>
              </a:rPr>
              <a:t>2</a:t>
            </a:r>
            <a:endParaRPr sz="4000" dirty="0">
              <a:latin typeface="Trebuchet MS"/>
              <a:cs typeface="Trebuchet MS"/>
            </a:endParaRPr>
          </a:p>
          <a:p>
            <a:pPr marL="25199" marR="347180">
              <a:spcBef>
                <a:spcPts val="612"/>
              </a:spcBef>
            </a:pPr>
            <a:r>
              <a:rPr sz="1100" spc="-11" dirty="0">
                <a:solidFill>
                  <a:srgbClr val="424242"/>
                </a:solidFill>
                <a:latin typeface="Trebuchet MS"/>
                <a:cs typeface="Trebuchet MS"/>
              </a:rPr>
              <a:t>Подтвердить регистрацию школьных координаторов</a:t>
            </a:r>
            <a:endParaRPr sz="1100" dirty="0">
              <a:latin typeface="Trebuchet MS"/>
              <a:cs typeface="Trebuchet MS"/>
            </a:endParaRPr>
          </a:p>
          <a:p>
            <a:pPr marL="20299">
              <a:lnSpc>
                <a:spcPts val="4668"/>
              </a:lnSpc>
            </a:pPr>
            <a:r>
              <a:rPr sz="4000" b="1" spc="-55" dirty="0">
                <a:solidFill>
                  <a:srgbClr val="424242"/>
                </a:solidFill>
                <a:latin typeface="Trebuchet MS"/>
                <a:cs typeface="Trebuchet MS"/>
              </a:rPr>
              <a:t>3</a:t>
            </a:r>
            <a:endParaRPr sz="4000" dirty="0">
              <a:latin typeface="Trebuchet MS"/>
              <a:cs typeface="Trebuchet MS"/>
            </a:endParaRPr>
          </a:p>
          <a:p>
            <a:pPr marL="13999" marR="5600">
              <a:spcBef>
                <a:spcPts val="612"/>
              </a:spcBef>
            </a:pPr>
            <a:r>
              <a:rPr sz="1100" dirty="0">
                <a:solidFill>
                  <a:srgbClr val="424242"/>
                </a:solidFill>
                <a:latin typeface="Trebuchet MS"/>
                <a:cs typeface="Trebuchet MS"/>
              </a:rPr>
              <a:t>Проверить</a:t>
            </a:r>
            <a:r>
              <a:rPr sz="1100" spc="6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100" spc="-11" dirty="0">
                <a:solidFill>
                  <a:srgbClr val="424242"/>
                </a:solidFill>
                <a:latin typeface="Trebuchet MS"/>
                <a:cs typeface="Trebuchet MS"/>
              </a:rPr>
              <a:t>список зарегистрированных </a:t>
            </a:r>
            <a:r>
              <a:rPr sz="1100" spc="-22" dirty="0">
                <a:solidFill>
                  <a:srgbClr val="424242"/>
                </a:solidFill>
                <a:latin typeface="Trebuchet MS"/>
                <a:cs typeface="Trebuchet MS"/>
              </a:rPr>
              <a:t>школ</a:t>
            </a:r>
            <a:endParaRPr sz="1100" dirty="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37465" y="4454589"/>
            <a:ext cx="2053980" cy="1498565"/>
          </a:xfrm>
          <a:prstGeom prst="rect">
            <a:avLst/>
          </a:prstGeom>
        </p:spPr>
        <p:txBody>
          <a:bodyPr vert="horz" wrap="square" lIns="0" tIns="296783" rIns="0" bIns="0" rtlCol="0">
            <a:spAutoFit/>
          </a:bodyPr>
          <a:lstStyle/>
          <a:p>
            <a:pPr marL="16098">
              <a:spcBef>
                <a:spcPts val="2337"/>
              </a:spcBef>
            </a:pPr>
            <a:r>
              <a:rPr sz="4000" b="1" spc="-55" dirty="0">
                <a:solidFill>
                  <a:srgbClr val="424242"/>
                </a:solidFill>
                <a:latin typeface="Trebuchet MS"/>
                <a:cs typeface="Trebuchet MS"/>
              </a:rPr>
              <a:t>4</a:t>
            </a:r>
            <a:endParaRPr sz="4000" dirty="0">
              <a:latin typeface="Trebuchet MS"/>
              <a:cs typeface="Trebuchet MS"/>
            </a:endParaRPr>
          </a:p>
          <a:p>
            <a:pPr marL="13999">
              <a:spcBef>
                <a:spcPts val="612"/>
              </a:spcBef>
            </a:pPr>
            <a:r>
              <a:rPr sz="1100" dirty="0">
                <a:solidFill>
                  <a:srgbClr val="424242"/>
                </a:solidFill>
                <a:latin typeface="Trebuchet MS"/>
                <a:cs typeface="Trebuchet MS"/>
              </a:rPr>
              <a:t>Олимпиада</a:t>
            </a:r>
            <a:r>
              <a:rPr sz="1100" spc="-11" dirty="0">
                <a:solidFill>
                  <a:srgbClr val="424242"/>
                </a:solidFill>
                <a:latin typeface="Trebuchet MS"/>
                <a:cs typeface="Trebuchet MS"/>
              </a:rPr>
              <a:t> начинается</a:t>
            </a:r>
            <a:r>
              <a:rPr sz="1100" dirty="0">
                <a:solidFill>
                  <a:srgbClr val="424242"/>
                </a:solidFill>
                <a:latin typeface="Trebuchet MS"/>
                <a:cs typeface="Trebuchet MS"/>
              </a:rPr>
              <a:t> в</a:t>
            </a:r>
            <a:r>
              <a:rPr sz="1100" spc="-61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100" b="1" spc="-11" dirty="0">
                <a:solidFill>
                  <a:srgbClr val="424242"/>
                </a:solidFill>
                <a:latin typeface="Trebuchet MS"/>
                <a:cs typeface="Trebuchet MS"/>
              </a:rPr>
              <a:t>08:00</a:t>
            </a:r>
            <a:endParaRPr sz="1100" dirty="0">
              <a:latin typeface="Trebuchet MS"/>
              <a:cs typeface="Trebuchet MS"/>
            </a:endParaRPr>
          </a:p>
          <a:p>
            <a:pPr marL="13999"/>
            <a:r>
              <a:rPr sz="1100" spc="-22" dirty="0">
                <a:solidFill>
                  <a:srgbClr val="424242"/>
                </a:solidFill>
                <a:latin typeface="Trebuchet MS"/>
                <a:cs typeface="Trebuchet MS"/>
              </a:rPr>
              <a:t>и</a:t>
            </a:r>
            <a:r>
              <a:rPr sz="1100" spc="-77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424242"/>
                </a:solidFill>
                <a:latin typeface="Trebuchet MS"/>
                <a:cs typeface="Trebuchet MS"/>
              </a:rPr>
              <a:t>заканчивается</a:t>
            </a:r>
            <a:r>
              <a:rPr sz="1100" spc="-22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424242"/>
                </a:solidFill>
                <a:latin typeface="Trebuchet MS"/>
                <a:cs typeface="Trebuchet MS"/>
              </a:rPr>
              <a:t>в</a:t>
            </a:r>
            <a:r>
              <a:rPr sz="1100" spc="-77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100" b="1" spc="-11" dirty="0">
                <a:solidFill>
                  <a:srgbClr val="424242"/>
                </a:solidFill>
                <a:latin typeface="Trebuchet MS"/>
                <a:cs typeface="Trebuchet MS"/>
              </a:rPr>
              <a:t>22:00</a:t>
            </a:r>
            <a:endParaRPr sz="1100" dirty="0">
              <a:latin typeface="Trebuchet MS"/>
              <a:cs typeface="Trebuchet MS"/>
            </a:endParaRPr>
          </a:p>
          <a:p>
            <a:pPr marL="13999"/>
            <a:r>
              <a:rPr sz="1100" dirty="0">
                <a:solidFill>
                  <a:srgbClr val="424242"/>
                </a:solidFill>
                <a:latin typeface="Trebuchet MS"/>
                <a:cs typeface="Trebuchet MS"/>
              </a:rPr>
              <a:t>по</a:t>
            </a:r>
            <a:r>
              <a:rPr sz="1100" spc="-55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100" spc="-11" dirty="0">
                <a:solidFill>
                  <a:srgbClr val="424242"/>
                </a:solidFill>
                <a:latin typeface="Trebuchet MS"/>
                <a:cs typeface="Trebuchet MS"/>
              </a:rPr>
              <a:t>местному</a:t>
            </a:r>
            <a:r>
              <a:rPr sz="1100" spc="-33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100" spc="-11" dirty="0">
                <a:solidFill>
                  <a:srgbClr val="424242"/>
                </a:solidFill>
                <a:latin typeface="Trebuchet MS"/>
                <a:cs typeface="Trebuchet MS"/>
              </a:rPr>
              <a:t>времени.</a:t>
            </a:r>
            <a:endParaRPr sz="1100" dirty="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37465" y="6093415"/>
            <a:ext cx="2228235" cy="1029092"/>
          </a:xfrm>
          <a:prstGeom prst="rect">
            <a:avLst/>
          </a:prstGeom>
        </p:spPr>
        <p:txBody>
          <a:bodyPr vert="horz" wrap="square" lIns="0" tIns="13299" rIns="0" bIns="0" rtlCol="0">
            <a:spAutoFit/>
          </a:bodyPr>
          <a:lstStyle/>
          <a:p>
            <a:pPr marL="13999">
              <a:spcBef>
                <a:spcPts val="105"/>
              </a:spcBef>
            </a:pPr>
            <a:r>
              <a:rPr sz="1100" dirty="0">
                <a:solidFill>
                  <a:srgbClr val="424242"/>
                </a:solidFill>
                <a:latin typeface="Trebuchet MS"/>
                <a:cs typeface="Trebuchet MS"/>
              </a:rPr>
              <a:t>Вопросы</a:t>
            </a:r>
            <a:r>
              <a:rPr sz="1100" spc="66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100" spc="-11" dirty="0">
                <a:solidFill>
                  <a:srgbClr val="424242"/>
                </a:solidFill>
                <a:latin typeface="Trebuchet MS"/>
                <a:cs typeface="Trebuchet MS"/>
              </a:rPr>
              <a:t>участников</a:t>
            </a:r>
            <a:endParaRPr sz="1100" dirty="0">
              <a:latin typeface="Trebuchet MS"/>
              <a:cs typeface="Trebuchet MS"/>
            </a:endParaRPr>
          </a:p>
          <a:p>
            <a:pPr marL="13999"/>
            <a:r>
              <a:rPr sz="1100" spc="-22" dirty="0">
                <a:solidFill>
                  <a:srgbClr val="424242"/>
                </a:solidFill>
                <a:latin typeface="Trebuchet MS"/>
                <a:cs typeface="Trebuchet MS"/>
              </a:rPr>
              <a:t>и</a:t>
            </a:r>
            <a:r>
              <a:rPr sz="1100" spc="-61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100" spc="-11" dirty="0">
                <a:solidFill>
                  <a:srgbClr val="424242"/>
                </a:solidFill>
                <a:latin typeface="Trebuchet MS"/>
                <a:cs typeface="Trebuchet MS"/>
              </a:rPr>
              <a:t>организаторов, </a:t>
            </a:r>
            <a:r>
              <a:rPr sz="1100" dirty="0">
                <a:solidFill>
                  <a:srgbClr val="424242"/>
                </a:solidFill>
                <a:latin typeface="Trebuchet MS"/>
                <a:cs typeface="Trebuchet MS"/>
              </a:rPr>
              <a:t>на</a:t>
            </a:r>
            <a:r>
              <a:rPr sz="1100" spc="-39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100" spc="-11" dirty="0">
                <a:solidFill>
                  <a:srgbClr val="424242"/>
                </a:solidFill>
                <a:latin typeface="Trebuchet MS"/>
                <a:cs typeface="Trebuchet MS"/>
              </a:rPr>
              <a:t>которые</a:t>
            </a:r>
            <a:endParaRPr sz="1100" dirty="0">
              <a:latin typeface="Trebuchet MS"/>
              <a:cs typeface="Trebuchet MS"/>
            </a:endParaRPr>
          </a:p>
          <a:p>
            <a:pPr marL="13999" marR="5600"/>
            <a:r>
              <a:rPr sz="1100" spc="-28" dirty="0">
                <a:solidFill>
                  <a:srgbClr val="424242"/>
                </a:solidFill>
                <a:latin typeface="Trebuchet MS"/>
                <a:cs typeface="Trebuchet MS"/>
              </a:rPr>
              <a:t>не</a:t>
            </a:r>
            <a:r>
              <a:rPr sz="1100" spc="-88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424242"/>
                </a:solidFill>
                <a:latin typeface="Trebuchet MS"/>
                <a:cs typeface="Trebuchet MS"/>
              </a:rPr>
              <a:t>сможет</a:t>
            </a:r>
            <a:r>
              <a:rPr sz="1100" spc="-55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424242"/>
                </a:solidFill>
                <a:latin typeface="Trebuchet MS"/>
                <a:cs typeface="Trebuchet MS"/>
              </a:rPr>
              <a:t>ответить</a:t>
            </a:r>
            <a:r>
              <a:rPr sz="1100" spc="-105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100" spc="-11" dirty="0">
                <a:solidFill>
                  <a:srgbClr val="424242"/>
                </a:solidFill>
                <a:latin typeface="Trebuchet MS"/>
                <a:cs typeface="Trebuchet MS"/>
              </a:rPr>
              <a:t>региональная служба </a:t>
            </a:r>
            <a:r>
              <a:rPr sz="1100" spc="-22" dirty="0">
                <a:solidFill>
                  <a:srgbClr val="424242"/>
                </a:solidFill>
                <a:latin typeface="Trebuchet MS"/>
                <a:cs typeface="Trebuchet MS"/>
              </a:rPr>
              <a:t>поддержки,</a:t>
            </a:r>
            <a:r>
              <a:rPr sz="1100" spc="11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100" b="1" spc="-11" dirty="0">
                <a:solidFill>
                  <a:srgbClr val="424242"/>
                </a:solidFill>
                <a:latin typeface="Trebuchet MS"/>
                <a:cs typeface="Trebuchet MS"/>
              </a:rPr>
              <a:t>оперативно передайте</a:t>
            </a:r>
            <a:r>
              <a:rPr sz="1100" b="1" spc="-39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100" b="1" spc="-11" dirty="0">
                <a:solidFill>
                  <a:srgbClr val="424242"/>
                </a:solidFill>
                <a:latin typeface="Trebuchet MS"/>
                <a:cs typeface="Trebuchet MS"/>
              </a:rPr>
              <a:t>координатору</a:t>
            </a:r>
            <a:endParaRPr sz="1100" dirty="0">
              <a:latin typeface="Trebuchet MS"/>
              <a:cs typeface="Trebuchet MS"/>
            </a:endParaRPr>
          </a:p>
          <a:p>
            <a:pPr marL="13999"/>
            <a:r>
              <a:rPr sz="1100" b="1" dirty="0">
                <a:solidFill>
                  <a:srgbClr val="424242"/>
                </a:solidFill>
                <a:latin typeface="Trebuchet MS"/>
                <a:cs typeface="Trebuchet MS"/>
              </a:rPr>
              <a:t>от</a:t>
            </a:r>
            <a:r>
              <a:rPr sz="1100" b="1" spc="-66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100" b="1" spc="-11" dirty="0">
                <a:solidFill>
                  <a:srgbClr val="424242"/>
                </a:solidFill>
                <a:latin typeface="Trebuchet MS"/>
                <a:cs typeface="Trebuchet MS"/>
              </a:rPr>
              <a:t>«Сириуса»</a:t>
            </a:r>
            <a:endParaRPr sz="1100" dirty="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76868" y="3680726"/>
            <a:ext cx="547262" cy="414245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 marR="5600">
              <a:spcBef>
                <a:spcPts val="110"/>
              </a:spcBef>
            </a:pPr>
            <a:r>
              <a:rPr sz="1300" b="1"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z="1300" b="1" spc="-9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28" dirty="0">
                <a:solidFill>
                  <a:srgbClr val="FFFFFF"/>
                </a:solidFill>
                <a:latin typeface="Trebuchet MS"/>
                <a:cs typeface="Trebuchet MS"/>
              </a:rPr>
              <a:t>день </a:t>
            </a:r>
            <a:r>
              <a:rPr sz="1300" b="1" spc="-22" dirty="0">
                <a:solidFill>
                  <a:srgbClr val="FFFFFF"/>
                </a:solidFill>
                <a:latin typeface="Trebuchet MS"/>
                <a:cs typeface="Trebuchet MS"/>
              </a:rPr>
              <a:t>тура</a:t>
            </a:r>
            <a:endParaRPr sz="1300" dirty="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43959" y="4454589"/>
            <a:ext cx="2736308" cy="1823175"/>
          </a:xfrm>
          <a:prstGeom prst="rect">
            <a:avLst/>
          </a:prstGeom>
        </p:spPr>
        <p:txBody>
          <a:bodyPr vert="horz" wrap="square" lIns="0" tIns="296783" rIns="0" bIns="0" rtlCol="0">
            <a:spAutoFit/>
          </a:bodyPr>
          <a:lstStyle/>
          <a:p>
            <a:pPr marL="13999">
              <a:spcBef>
                <a:spcPts val="2337"/>
              </a:spcBef>
            </a:pPr>
            <a:r>
              <a:rPr sz="4000" b="1" spc="-55" dirty="0">
                <a:solidFill>
                  <a:srgbClr val="424242"/>
                </a:solidFill>
                <a:latin typeface="Trebuchet MS"/>
                <a:cs typeface="Trebuchet MS"/>
              </a:rPr>
              <a:t>6</a:t>
            </a:r>
            <a:endParaRPr sz="4000" dirty="0">
              <a:latin typeface="Trebuchet MS"/>
              <a:cs typeface="Trebuchet MS"/>
            </a:endParaRPr>
          </a:p>
          <a:p>
            <a:pPr marL="24499">
              <a:spcBef>
                <a:spcPts val="612"/>
              </a:spcBef>
            </a:pPr>
            <a:r>
              <a:rPr sz="1100" dirty="0">
                <a:solidFill>
                  <a:srgbClr val="424242"/>
                </a:solidFill>
                <a:latin typeface="Trebuchet MS"/>
                <a:cs typeface="Trebuchet MS"/>
              </a:rPr>
              <a:t>Соберите</a:t>
            </a:r>
            <a:r>
              <a:rPr sz="1100" spc="-33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100" b="1" dirty="0">
                <a:solidFill>
                  <a:srgbClr val="424242"/>
                </a:solidFill>
                <a:latin typeface="Trebuchet MS"/>
                <a:cs typeface="Trebuchet MS"/>
              </a:rPr>
              <a:t>вопросы</a:t>
            </a:r>
            <a:r>
              <a:rPr sz="1100" b="1" spc="-61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100" b="1" spc="-11" dirty="0">
                <a:solidFill>
                  <a:srgbClr val="424242"/>
                </a:solidFill>
                <a:latin typeface="Trebuchet MS"/>
                <a:cs typeface="Trebuchet MS"/>
              </a:rPr>
              <a:t>по</a:t>
            </a:r>
            <a:r>
              <a:rPr sz="1100" b="1" spc="-50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100" b="1" spc="-11" dirty="0">
                <a:solidFill>
                  <a:srgbClr val="424242"/>
                </a:solidFill>
                <a:latin typeface="Trebuchet MS"/>
                <a:cs typeface="Trebuchet MS"/>
              </a:rPr>
              <a:t>несогласию</a:t>
            </a:r>
            <a:endParaRPr sz="1100" dirty="0">
              <a:latin typeface="Trebuchet MS"/>
              <a:cs typeface="Trebuchet MS"/>
            </a:endParaRPr>
          </a:p>
          <a:p>
            <a:pPr marL="24499" marR="5600"/>
            <a:r>
              <a:rPr sz="1100" spc="-11" dirty="0">
                <a:solidFill>
                  <a:srgbClr val="424242"/>
                </a:solidFill>
                <a:latin typeface="Trebuchet MS"/>
                <a:cs typeface="Trebuchet MS"/>
              </a:rPr>
              <a:t>с</a:t>
            </a:r>
            <a:r>
              <a:rPr sz="1100" spc="-88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424242"/>
                </a:solidFill>
                <a:latin typeface="Trebuchet MS"/>
                <a:cs typeface="Trebuchet MS"/>
              </a:rPr>
              <a:t>выставленными</a:t>
            </a:r>
            <a:r>
              <a:rPr sz="1100" spc="-44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424242"/>
                </a:solidFill>
                <a:latin typeface="Trebuchet MS"/>
                <a:cs typeface="Trebuchet MS"/>
              </a:rPr>
              <a:t>баллами</a:t>
            </a:r>
            <a:r>
              <a:rPr sz="1100" spc="-50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424242"/>
                </a:solidFill>
                <a:latin typeface="Trebuchet MS"/>
                <a:cs typeface="Trebuchet MS"/>
              </a:rPr>
              <a:t>от</a:t>
            </a:r>
            <a:r>
              <a:rPr sz="1100" spc="-83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100" spc="-11" dirty="0">
                <a:solidFill>
                  <a:srgbClr val="424242"/>
                </a:solidFill>
                <a:latin typeface="Trebuchet MS"/>
                <a:cs typeface="Trebuchet MS"/>
              </a:rPr>
              <a:t>участников, </a:t>
            </a:r>
            <a:r>
              <a:rPr sz="1100" spc="-22" dirty="0">
                <a:solidFill>
                  <a:srgbClr val="424242"/>
                </a:solidFill>
                <a:latin typeface="Trebuchet MS"/>
                <a:cs typeface="Trebuchet MS"/>
              </a:rPr>
              <a:t>если</a:t>
            </a:r>
            <a:r>
              <a:rPr sz="1100" spc="-55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100" spc="-11" dirty="0">
                <a:solidFill>
                  <a:srgbClr val="424242"/>
                </a:solidFill>
                <a:latin typeface="Trebuchet MS"/>
                <a:cs typeface="Trebuchet MS"/>
              </a:rPr>
              <a:t>такие</a:t>
            </a:r>
            <a:r>
              <a:rPr sz="1100" spc="-66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100" spc="-39" dirty="0">
                <a:solidFill>
                  <a:srgbClr val="424242"/>
                </a:solidFill>
                <a:latin typeface="Trebuchet MS"/>
                <a:cs typeface="Trebuchet MS"/>
              </a:rPr>
              <a:t>будут,</a:t>
            </a:r>
            <a:r>
              <a:rPr sz="1100" spc="-61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100" spc="-11" dirty="0">
                <a:solidFill>
                  <a:srgbClr val="424242"/>
                </a:solidFill>
                <a:latin typeface="Trebuchet MS"/>
                <a:cs typeface="Trebuchet MS"/>
              </a:rPr>
              <a:t>передайте</a:t>
            </a:r>
            <a:r>
              <a:rPr sz="1100" spc="11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100" spc="-11" dirty="0">
                <a:solidFill>
                  <a:srgbClr val="424242"/>
                </a:solidFill>
                <a:latin typeface="Trebuchet MS"/>
                <a:cs typeface="Trebuchet MS"/>
              </a:rPr>
              <a:t>эти</a:t>
            </a:r>
            <a:r>
              <a:rPr sz="1100" spc="-66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100" spc="-11" dirty="0">
                <a:solidFill>
                  <a:srgbClr val="424242"/>
                </a:solidFill>
                <a:latin typeface="Trebuchet MS"/>
                <a:cs typeface="Trebuchet MS"/>
              </a:rPr>
              <a:t>вопросы </a:t>
            </a:r>
            <a:r>
              <a:rPr sz="1100" b="1" dirty="0">
                <a:solidFill>
                  <a:srgbClr val="424242"/>
                </a:solidFill>
                <a:latin typeface="Trebuchet MS"/>
                <a:cs typeface="Trebuchet MS"/>
              </a:rPr>
              <a:t>в</a:t>
            </a:r>
            <a:r>
              <a:rPr sz="1100" b="1" spc="-39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100" b="1" spc="-11" dirty="0">
                <a:solidFill>
                  <a:srgbClr val="424242"/>
                </a:solidFill>
                <a:latin typeface="Trebuchet MS"/>
                <a:cs typeface="Trebuchet MS"/>
              </a:rPr>
              <a:t>региональную</a:t>
            </a:r>
            <a:r>
              <a:rPr sz="1100" b="1" spc="-22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100" b="1" spc="-11" dirty="0">
                <a:solidFill>
                  <a:srgbClr val="424242"/>
                </a:solidFill>
                <a:latin typeface="Trebuchet MS"/>
                <a:cs typeface="Trebuchet MS"/>
              </a:rPr>
              <a:t>апелляционную комиссию</a:t>
            </a:r>
            <a:endParaRPr sz="1100" dirty="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047683" y="4454589"/>
            <a:ext cx="2311515" cy="1823175"/>
          </a:xfrm>
          <a:prstGeom prst="rect">
            <a:avLst/>
          </a:prstGeom>
        </p:spPr>
        <p:txBody>
          <a:bodyPr vert="horz" wrap="square" lIns="0" tIns="296783" rIns="0" bIns="0" rtlCol="0">
            <a:spAutoFit/>
          </a:bodyPr>
          <a:lstStyle/>
          <a:p>
            <a:pPr marL="13999">
              <a:spcBef>
                <a:spcPts val="2337"/>
              </a:spcBef>
            </a:pPr>
            <a:r>
              <a:rPr sz="4000" b="1" spc="-55" dirty="0">
                <a:solidFill>
                  <a:srgbClr val="424242"/>
                </a:solidFill>
                <a:latin typeface="Trebuchet MS"/>
                <a:cs typeface="Trebuchet MS"/>
              </a:rPr>
              <a:t>8</a:t>
            </a:r>
            <a:endParaRPr sz="4000" dirty="0">
              <a:latin typeface="Trebuchet MS"/>
              <a:cs typeface="Trebuchet MS"/>
            </a:endParaRPr>
          </a:p>
          <a:p>
            <a:pPr marL="25899" marR="563468">
              <a:spcBef>
                <a:spcPts val="612"/>
              </a:spcBef>
            </a:pPr>
            <a:r>
              <a:rPr sz="1100" dirty="0">
                <a:solidFill>
                  <a:srgbClr val="424242"/>
                </a:solidFill>
                <a:latin typeface="Trebuchet MS"/>
                <a:cs typeface="Trebuchet MS"/>
              </a:rPr>
              <a:t>Эксперты</a:t>
            </a:r>
            <a:r>
              <a:rPr sz="1100" spc="-39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100" spc="-11" dirty="0">
                <a:solidFill>
                  <a:srgbClr val="424242"/>
                </a:solidFill>
                <a:latin typeface="Trebuchet MS"/>
                <a:cs typeface="Trebuchet MS"/>
              </a:rPr>
              <a:t>«Сириуса» </a:t>
            </a:r>
            <a:r>
              <a:rPr sz="1100" b="1" dirty="0">
                <a:solidFill>
                  <a:srgbClr val="424242"/>
                </a:solidFill>
                <a:latin typeface="Trebuchet MS"/>
                <a:cs typeface="Trebuchet MS"/>
              </a:rPr>
              <a:t>рассматривают</a:t>
            </a:r>
            <a:r>
              <a:rPr sz="1100" b="1" spc="132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100" b="1" spc="-11" dirty="0">
                <a:solidFill>
                  <a:srgbClr val="424242"/>
                </a:solidFill>
                <a:latin typeface="Trebuchet MS"/>
                <a:cs typeface="Trebuchet MS"/>
              </a:rPr>
              <a:t>вопросы </a:t>
            </a:r>
            <a:r>
              <a:rPr sz="1100" dirty="0">
                <a:solidFill>
                  <a:srgbClr val="424242"/>
                </a:solidFill>
                <a:latin typeface="Trebuchet MS"/>
                <a:cs typeface="Trebuchet MS"/>
              </a:rPr>
              <a:t>по</a:t>
            </a:r>
            <a:r>
              <a:rPr sz="1100" spc="-66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100" spc="-11" dirty="0">
                <a:solidFill>
                  <a:srgbClr val="424242"/>
                </a:solidFill>
                <a:latin typeface="Trebuchet MS"/>
                <a:cs typeface="Trebuchet MS"/>
              </a:rPr>
              <a:t>существу</a:t>
            </a:r>
            <a:r>
              <a:rPr sz="1100" spc="-17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100" spc="-22" dirty="0">
                <a:solidFill>
                  <a:srgbClr val="424242"/>
                </a:solidFill>
                <a:latin typeface="Trebuchet MS"/>
                <a:cs typeface="Trebuchet MS"/>
              </a:rPr>
              <a:t>и</a:t>
            </a:r>
            <a:r>
              <a:rPr sz="1100" spc="-77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100" b="1" spc="-11" dirty="0">
                <a:solidFill>
                  <a:srgbClr val="424242"/>
                </a:solidFill>
                <a:latin typeface="Trebuchet MS"/>
                <a:cs typeface="Trebuchet MS"/>
              </a:rPr>
              <a:t>принимают</a:t>
            </a:r>
            <a:endParaRPr sz="1100" dirty="0">
              <a:latin typeface="Trebuchet MS"/>
              <a:cs typeface="Trebuchet MS"/>
            </a:endParaRPr>
          </a:p>
          <a:p>
            <a:pPr marL="25899" marR="5600"/>
            <a:r>
              <a:rPr sz="1100" b="1" spc="-33" dirty="0">
                <a:solidFill>
                  <a:srgbClr val="424242"/>
                </a:solidFill>
                <a:latin typeface="Trebuchet MS"/>
                <a:cs typeface="Trebuchet MS"/>
              </a:rPr>
              <a:t>решение</a:t>
            </a:r>
            <a:r>
              <a:rPr sz="1100" spc="-33" dirty="0">
                <a:solidFill>
                  <a:srgbClr val="424242"/>
                </a:solidFill>
                <a:latin typeface="Trebuchet MS"/>
                <a:cs typeface="Trebuchet MS"/>
              </a:rPr>
              <a:t>.</a:t>
            </a:r>
            <a:r>
              <a:rPr sz="1100" spc="-17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424242"/>
                </a:solidFill>
                <a:latin typeface="Trebuchet MS"/>
                <a:cs typeface="Trebuchet MS"/>
              </a:rPr>
              <a:t>Доведите </a:t>
            </a:r>
            <a:r>
              <a:rPr sz="1100" spc="-11" dirty="0">
                <a:solidFill>
                  <a:srgbClr val="424242"/>
                </a:solidFill>
                <a:latin typeface="Trebuchet MS"/>
                <a:cs typeface="Trebuchet MS"/>
              </a:rPr>
              <a:t>решение экспертов</a:t>
            </a:r>
            <a:r>
              <a:rPr sz="1100" spc="11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424242"/>
                </a:solidFill>
                <a:latin typeface="Trebuchet MS"/>
                <a:cs typeface="Trebuchet MS"/>
              </a:rPr>
              <a:t>«Сириуса»</a:t>
            </a:r>
            <a:r>
              <a:rPr sz="1100" spc="50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424242"/>
                </a:solidFill>
                <a:latin typeface="Trebuchet MS"/>
                <a:cs typeface="Trebuchet MS"/>
              </a:rPr>
              <a:t>до</a:t>
            </a:r>
            <a:r>
              <a:rPr sz="1100" spc="-22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100" spc="-11" dirty="0">
                <a:solidFill>
                  <a:srgbClr val="424242"/>
                </a:solidFill>
                <a:latin typeface="Trebuchet MS"/>
                <a:cs typeface="Trebuchet MS"/>
              </a:rPr>
              <a:t>участника</a:t>
            </a:r>
            <a:endParaRPr sz="1100" dirty="0">
              <a:latin typeface="Trebuchet MS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977046" y="1656264"/>
            <a:ext cx="0" cy="1380920"/>
          </a:xfrm>
          <a:custGeom>
            <a:avLst/>
            <a:gdLst/>
            <a:ahLst/>
            <a:cxnLst/>
            <a:rect l="l" t="t" r="r" b="b"/>
            <a:pathLst>
              <a:path h="1252220">
                <a:moveTo>
                  <a:pt x="0" y="1251839"/>
                </a:moveTo>
                <a:lnTo>
                  <a:pt x="0" y="0"/>
                </a:lnTo>
              </a:path>
            </a:pathLst>
          </a:custGeom>
          <a:ln w="19812">
            <a:solidFill>
              <a:srgbClr val="1BBB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5825" y="1644498"/>
            <a:ext cx="0" cy="1392125"/>
          </a:xfrm>
          <a:custGeom>
            <a:avLst/>
            <a:gdLst/>
            <a:ahLst/>
            <a:cxnLst/>
            <a:rect l="l" t="t" r="r" b="b"/>
            <a:pathLst>
              <a:path h="1262380">
                <a:moveTo>
                  <a:pt x="0" y="1262126"/>
                </a:moveTo>
                <a:lnTo>
                  <a:pt x="0" y="0"/>
                </a:lnTo>
              </a:path>
            </a:pathLst>
          </a:custGeom>
          <a:ln w="19812">
            <a:solidFill>
              <a:srgbClr val="1BBB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257256" y="1656264"/>
            <a:ext cx="0" cy="1380920"/>
          </a:xfrm>
          <a:custGeom>
            <a:avLst/>
            <a:gdLst/>
            <a:ahLst/>
            <a:cxnLst/>
            <a:rect l="l" t="t" r="r" b="b"/>
            <a:pathLst>
              <a:path h="1252220">
                <a:moveTo>
                  <a:pt x="0" y="1251839"/>
                </a:moveTo>
                <a:lnTo>
                  <a:pt x="0" y="0"/>
                </a:lnTo>
              </a:path>
            </a:pathLst>
          </a:custGeom>
          <a:ln w="19812">
            <a:solidFill>
              <a:srgbClr val="1BBB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594572" y="1420974"/>
            <a:ext cx="0" cy="1616209"/>
          </a:xfrm>
          <a:custGeom>
            <a:avLst/>
            <a:gdLst/>
            <a:ahLst/>
            <a:cxnLst/>
            <a:rect l="l" t="t" r="r" b="b"/>
            <a:pathLst>
              <a:path h="1465580">
                <a:moveTo>
                  <a:pt x="0" y="1465199"/>
                </a:moveTo>
                <a:lnTo>
                  <a:pt x="0" y="0"/>
                </a:lnTo>
              </a:path>
            </a:pathLst>
          </a:custGeom>
          <a:ln w="19812">
            <a:solidFill>
              <a:srgbClr val="1BBB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0787" y="4820897"/>
            <a:ext cx="0" cy="2464929"/>
          </a:xfrm>
          <a:custGeom>
            <a:avLst/>
            <a:gdLst/>
            <a:ahLst/>
            <a:cxnLst/>
            <a:rect l="l" t="t" r="r" b="b"/>
            <a:pathLst>
              <a:path h="2235200">
                <a:moveTo>
                  <a:pt x="0" y="2234984"/>
                </a:moveTo>
                <a:lnTo>
                  <a:pt x="0" y="0"/>
                </a:lnTo>
              </a:path>
            </a:pathLst>
          </a:custGeom>
          <a:ln w="19812">
            <a:solidFill>
              <a:srgbClr val="1BBB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56770" y="4820897"/>
            <a:ext cx="0" cy="2409608"/>
          </a:xfrm>
          <a:custGeom>
            <a:avLst/>
            <a:gdLst/>
            <a:ahLst/>
            <a:cxnLst/>
            <a:rect l="l" t="t" r="r" b="b"/>
            <a:pathLst>
              <a:path h="2185034">
                <a:moveTo>
                  <a:pt x="0" y="2184742"/>
                </a:moveTo>
                <a:lnTo>
                  <a:pt x="0" y="0"/>
                </a:lnTo>
              </a:path>
            </a:pathLst>
          </a:custGeom>
          <a:ln w="19812">
            <a:solidFill>
              <a:srgbClr val="1BBB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96157" y="4820897"/>
            <a:ext cx="0" cy="1575594"/>
          </a:xfrm>
          <a:custGeom>
            <a:avLst/>
            <a:gdLst/>
            <a:ahLst/>
            <a:cxnLst/>
            <a:rect l="l" t="t" r="r" b="b"/>
            <a:pathLst>
              <a:path h="1428750">
                <a:moveTo>
                  <a:pt x="0" y="1428699"/>
                </a:moveTo>
                <a:lnTo>
                  <a:pt x="0" y="0"/>
                </a:lnTo>
              </a:path>
            </a:pathLst>
          </a:custGeom>
          <a:ln w="19812">
            <a:solidFill>
              <a:srgbClr val="1BBB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913318" y="4820897"/>
            <a:ext cx="0" cy="1583297"/>
          </a:xfrm>
          <a:custGeom>
            <a:avLst/>
            <a:gdLst/>
            <a:ahLst/>
            <a:cxnLst/>
            <a:rect l="l" t="t" r="r" b="b"/>
            <a:pathLst>
              <a:path h="1435735">
                <a:moveTo>
                  <a:pt x="0" y="1435557"/>
                </a:moveTo>
                <a:lnTo>
                  <a:pt x="0" y="0"/>
                </a:lnTo>
              </a:path>
            </a:pathLst>
          </a:custGeom>
          <a:ln w="19812">
            <a:solidFill>
              <a:srgbClr val="1BBB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639268" y="4820897"/>
            <a:ext cx="0" cy="2628791"/>
          </a:xfrm>
          <a:custGeom>
            <a:avLst/>
            <a:gdLst/>
            <a:ahLst/>
            <a:cxnLst/>
            <a:rect l="l" t="t" r="r" b="b"/>
            <a:pathLst>
              <a:path h="2383790">
                <a:moveTo>
                  <a:pt x="0" y="2383368"/>
                </a:moveTo>
                <a:lnTo>
                  <a:pt x="0" y="0"/>
                </a:lnTo>
              </a:path>
            </a:pathLst>
          </a:custGeom>
          <a:ln w="19812">
            <a:solidFill>
              <a:srgbClr val="1BBB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262155" y="3491094"/>
            <a:ext cx="1123216" cy="814355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 marR="5600">
              <a:spcBef>
                <a:spcPts val="110"/>
              </a:spcBef>
            </a:pPr>
            <a:r>
              <a:rPr sz="1300" b="1" dirty="0">
                <a:solidFill>
                  <a:srgbClr val="FFFFFF"/>
                </a:solidFill>
                <a:latin typeface="Trebuchet MS"/>
                <a:cs typeface="Trebuchet MS"/>
              </a:rPr>
              <a:t>через</a:t>
            </a:r>
            <a:r>
              <a:rPr sz="13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55" dirty="0">
                <a:solidFill>
                  <a:srgbClr val="FFFFFF"/>
                </a:solidFill>
                <a:latin typeface="Trebuchet MS"/>
                <a:cs typeface="Trebuchet MS"/>
              </a:rPr>
              <a:t>7 </a:t>
            </a:r>
            <a:r>
              <a:rPr sz="1300" b="1" spc="-11" dirty="0">
                <a:solidFill>
                  <a:srgbClr val="FFFFFF"/>
                </a:solidFill>
                <a:latin typeface="Trebuchet MS"/>
                <a:cs typeface="Trebuchet MS"/>
              </a:rPr>
              <a:t>календарных </a:t>
            </a:r>
            <a:r>
              <a:rPr sz="1300" b="1" spc="-28" dirty="0">
                <a:solidFill>
                  <a:srgbClr val="FFFFFF"/>
                </a:solidFill>
                <a:latin typeface="Trebuchet MS"/>
                <a:cs typeface="Trebuchet MS"/>
              </a:rPr>
              <a:t>дней</a:t>
            </a:r>
            <a:r>
              <a:rPr sz="1300" b="1" spc="-9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22" dirty="0">
                <a:solidFill>
                  <a:srgbClr val="FFFFFF"/>
                </a:solidFill>
                <a:latin typeface="Trebuchet MS"/>
                <a:cs typeface="Trebuchet MS"/>
              </a:rPr>
              <a:t>после тура</a:t>
            </a:r>
            <a:endParaRPr sz="1300" dirty="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824860" y="3448380"/>
            <a:ext cx="1345759" cy="927206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 marR="93095">
              <a:spcBef>
                <a:spcPts val="110"/>
              </a:spcBef>
            </a:pPr>
            <a:r>
              <a:rPr sz="1300" b="1" spc="-11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r>
              <a:rPr sz="1300" b="1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1" dirty="0">
                <a:solidFill>
                  <a:srgbClr val="FFFFFF"/>
                </a:solidFill>
                <a:latin typeface="Trebuchet MS"/>
                <a:cs typeface="Trebuchet MS"/>
              </a:rPr>
              <a:t>календарных </a:t>
            </a:r>
            <a:r>
              <a:rPr sz="1300" b="1" spc="-28" dirty="0">
                <a:solidFill>
                  <a:srgbClr val="FFFFFF"/>
                </a:solidFill>
                <a:latin typeface="Trebuchet MS"/>
                <a:cs typeface="Trebuchet MS"/>
              </a:rPr>
              <a:t>дня</a:t>
            </a:r>
            <a:endParaRPr sz="1300" dirty="0">
              <a:latin typeface="Trebuchet MS"/>
              <a:cs typeface="Trebuchet MS"/>
            </a:endParaRPr>
          </a:p>
          <a:p>
            <a:pPr marL="13999" marR="5600">
              <a:spcBef>
                <a:spcPts val="430"/>
              </a:spcBef>
            </a:pPr>
            <a:r>
              <a:rPr sz="1000" dirty="0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sz="1000" spc="-8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FFFFFF"/>
                </a:solidFill>
                <a:latin typeface="Trebuchet MS"/>
                <a:cs typeface="Trebuchet MS"/>
              </a:rPr>
              <a:t>момента</a:t>
            </a:r>
            <a:r>
              <a:rPr sz="1000" spc="-72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-11" dirty="0">
                <a:solidFill>
                  <a:srgbClr val="FFFFFF"/>
                </a:solidFill>
                <a:latin typeface="Trebuchet MS"/>
                <a:cs typeface="Trebuchet MS"/>
              </a:rPr>
              <a:t>публикации предварительных результатов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498416" y="3432273"/>
            <a:ext cx="1274378" cy="960549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 marR="156091">
              <a:spcBef>
                <a:spcPts val="110"/>
              </a:spcBef>
            </a:pPr>
            <a:r>
              <a:rPr sz="1300" b="1"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z="1300" b="1" spc="-88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28" dirty="0">
                <a:solidFill>
                  <a:srgbClr val="FFFFFF"/>
                </a:solidFill>
                <a:latin typeface="Trebuchet MS"/>
                <a:cs typeface="Trebuchet MS"/>
              </a:rPr>
              <a:t>течение</a:t>
            </a:r>
            <a:r>
              <a:rPr sz="1300" b="1" spc="-61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55" dirty="0">
                <a:solidFill>
                  <a:srgbClr val="FFFFFF"/>
                </a:solidFill>
                <a:latin typeface="Trebuchet MS"/>
                <a:cs typeface="Trebuchet MS"/>
              </a:rPr>
              <a:t>2 </a:t>
            </a:r>
            <a:r>
              <a:rPr sz="1300" b="1" spc="-11" dirty="0">
                <a:solidFill>
                  <a:srgbClr val="FFFFFF"/>
                </a:solidFill>
                <a:latin typeface="Trebuchet MS"/>
                <a:cs typeface="Trebuchet MS"/>
              </a:rPr>
              <a:t>календарных </a:t>
            </a:r>
            <a:r>
              <a:rPr sz="1300" b="1" spc="-22" dirty="0">
                <a:solidFill>
                  <a:srgbClr val="FFFFFF"/>
                </a:solidFill>
                <a:latin typeface="Trebuchet MS"/>
                <a:cs typeface="Trebuchet MS"/>
              </a:rPr>
              <a:t>дней</a:t>
            </a:r>
            <a:endParaRPr sz="1300" dirty="0">
              <a:latin typeface="Trebuchet MS"/>
              <a:cs typeface="Trebuchet MS"/>
            </a:endParaRPr>
          </a:p>
          <a:p>
            <a:pPr marL="13999" marR="5600">
              <a:spcBef>
                <a:spcPts val="336"/>
              </a:spcBef>
            </a:pPr>
            <a:r>
              <a:rPr sz="1000" dirty="0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sz="1000" spc="-8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FFFFFF"/>
                </a:solidFill>
                <a:latin typeface="Trebuchet MS"/>
                <a:cs typeface="Trebuchet MS"/>
              </a:rPr>
              <a:t>момента</a:t>
            </a:r>
            <a:r>
              <a:rPr sz="1000" spc="-72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-11" dirty="0">
                <a:solidFill>
                  <a:srgbClr val="FFFFFF"/>
                </a:solidFill>
                <a:latin typeface="Trebuchet MS"/>
                <a:cs typeface="Trebuchet MS"/>
              </a:rPr>
              <a:t>получения </a:t>
            </a:r>
            <a:r>
              <a:rPr sz="1000" dirty="0">
                <a:solidFill>
                  <a:srgbClr val="FFFFFF"/>
                </a:solidFill>
                <a:latin typeface="Trebuchet MS"/>
                <a:cs typeface="Trebuchet MS"/>
              </a:rPr>
              <a:t>вопроса</a:t>
            </a:r>
            <a:r>
              <a:rPr sz="10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FFFFFF"/>
                </a:solidFill>
                <a:latin typeface="Trebuchet MS"/>
                <a:cs typeface="Trebuchet MS"/>
              </a:rPr>
              <a:t>от</a:t>
            </a:r>
            <a:r>
              <a:rPr sz="1000" spc="-3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-11" dirty="0">
                <a:solidFill>
                  <a:srgbClr val="FFFFFF"/>
                </a:solidFill>
                <a:latin typeface="Trebuchet MS"/>
                <a:cs typeface="Trebuchet MS"/>
              </a:rPr>
              <a:t>участника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236076" y="3289839"/>
            <a:ext cx="1123216" cy="1255501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 marR="5600">
              <a:spcBef>
                <a:spcPts val="110"/>
              </a:spcBef>
            </a:pPr>
            <a:r>
              <a:rPr sz="1300" b="1"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z="1300" b="1" spc="-88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28" dirty="0">
                <a:solidFill>
                  <a:srgbClr val="FFFFFF"/>
                </a:solidFill>
                <a:latin typeface="Trebuchet MS"/>
                <a:cs typeface="Trebuchet MS"/>
              </a:rPr>
              <a:t>течение</a:t>
            </a:r>
            <a:r>
              <a:rPr sz="1300" b="1" spc="-61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55" dirty="0">
                <a:solidFill>
                  <a:srgbClr val="FFFFFF"/>
                </a:solidFill>
                <a:latin typeface="Trebuchet MS"/>
                <a:cs typeface="Trebuchet MS"/>
              </a:rPr>
              <a:t>2 </a:t>
            </a:r>
            <a:r>
              <a:rPr sz="1300" b="1" spc="-11" dirty="0">
                <a:solidFill>
                  <a:srgbClr val="FFFFFF"/>
                </a:solidFill>
                <a:latin typeface="Trebuchet MS"/>
                <a:cs typeface="Trebuchet MS"/>
              </a:rPr>
              <a:t>календарных </a:t>
            </a:r>
            <a:r>
              <a:rPr sz="1300" b="1" spc="-22" dirty="0">
                <a:solidFill>
                  <a:srgbClr val="FFFFFF"/>
                </a:solidFill>
                <a:latin typeface="Trebuchet MS"/>
                <a:cs typeface="Trebuchet MS"/>
              </a:rPr>
              <a:t>дней</a:t>
            </a:r>
            <a:endParaRPr sz="1300" dirty="0">
              <a:latin typeface="Trebuchet MS"/>
              <a:cs typeface="Trebuchet MS"/>
            </a:endParaRPr>
          </a:p>
          <a:p>
            <a:pPr marL="16098" marR="86795">
              <a:spcBef>
                <a:spcPts val="215"/>
              </a:spcBef>
            </a:pPr>
            <a:r>
              <a:rPr sz="1000" dirty="0">
                <a:solidFill>
                  <a:srgbClr val="FFFFFF"/>
                </a:solidFill>
                <a:latin typeface="Trebuchet MS"/>
                <a:cs typeface="Trebuchet MS"/>
              </a:rPr>
              <a:t>со</a:t>
            </a:r>
            <a:r>
              <a:rPr sz="1000" spc="-66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-11" dirty="0">
                <a:solidFill>
                  <a:srgbClr val="FFFFFF"/>
                </a:solidFill>
                <a:latin typeface="Trebuchet MS"/>
                <a:cs typeface="Trebuchet MS"/>
              </a:rPr>
              <a:t>дня</a:t>
            </a:r>
            <a:r>
              <a:rPr sz="10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-11" dirty="0">
                <a:solidFill>
                  <a:srgbClr val="FFFFFF"/>
                </a:solidFill>
                <a:latin typeface="Trebuchet MS"/>
                <a:cs typeface="Trebuchet MS"/>
              </a:rPr>
              <a:t>получения вопроса координатором </a:t>
            </a:r>
            <a:r>
              <a:rPr sz="1000" dirty="0">
                <a:solidFill>
                  <a:srgbClr val="FFFFFF"/>
                </a:solidFill>
                <a:latin typeface="Trebuchet MS"/>
                <a:cs typeface="Trebuchet MS"/>
              </a:rPr>
              <a:t>от</a:t>
            </a:r>
            <a:r>
              <a:rPr sz="1000" spc="-72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-11" dirty="0">
                <a:solidFill>
                  <a:srgbClr val="FFFFFF"/>
                </a:solidFill>
                <a:latin typeface="Trebuchet MS"/>
                <a:cs typeface="Trebuchet MS"/>
              </a:rPr>
              <a:t>«Сириуса»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853225" y="3510283"/>
            <a:ext cx="638239" cy="814355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 marR="5600">
              <a:spcBef>
                <a:spcPts val="110"/>
              </a:spcBef>
            </a:pPr>
            <a:r>
              <a:rPr sz="1300" b="1" spc="-11" dirty="0">
                <a:solidFill>
                  <a:srgbClr val="FFFFFF"/>
                </a:solidFill>
                <a:latin typeface="Trebuchet MS"/>
                <a:cs typeface="Trebuchet MS"/>
              </a:rPr>
              <a:t>через </a:t>
            </a:r>
            <a:r>
              <a:rPr sz="1300" b="1" spc="-94" dirty="0">
                <a:solidFill>
                  <a:srgbClr val="FFFFFF"/>
                </a:solidFill>
                <a:latin typeface="Trebuchet MS"/>
                <a:cs typeface="Trebuchet MS"/>
              </a:rPr>
              <a:t>14</a:t>
            </a:r>
            <a:r>
              <a:rPr sz="1300" b="1" spc="-9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28" dirty="0">
                <a:solidFill>
                  <a:srgbClr val="FFFFFF"/>
                </a:solidFill>
                <a:latin typeface="Trebuchet MS"/>
                <a:cs typeface="Trebuchet MS"/>
              </a:rPr>
              <a:t>дней </a:t>
            </a:r>
            <a:r>
              <a:rPr sz="1300" b="1" spc="-11" dirty="0">
                <a:solidFill>
                  <a:srgbClr val="FFFFFF"/>
                </a:solidFill>
                <a:latin typeface="Trebuchet MS"/>
                <a:cs typeface="Trebuchet MS"/>
              </a:rPr>
              <a:t>после </a:t>
            </a:r>
            <a:r>
              <a:rPr sz="1300" b="1" spc="-22" dirty="0">
                <a:solidFill>
                  <a:srgbClr val="FFFFFF"/>
                </a:solidFill>
                <a:latin typeface="Trebuchet MS"/>
                <a:cs typeface="Trebuchet MS"/>
              </a:rPr>
              <a:t>тура</a:t>
            </a:r>
            <a:endParaRPr sz="1300" dirty="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1554635" y="3758317"/>
            <a:ext cx="1013344" cy="214190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spcBef>
                <a:spcPts val="110"/>
              </a:spcBef>
            </a:pPr>
            <a:r>
              <a:rPr sz="1300" b="1" spc="-11" dirty="0">
                <a:solidFill>
                  <a:srgbClr val="FFFFFF"/>
                </a:solidFill>
                <a:latin typeface="Trebuchet MS"/>
                <a:cs typeface="Trebuchet MS"/>
              </a:rPr>
              <a:t>после</a:t>
            </a:r>
            <a:r>
              <a:rPr sz="1300" b="1" spc="-88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1" dirty="0">
                <a:solidFill>
                  <a:srgbClr val="FFFFFF"/>
                </a:solidFill>
                <a:latin typeface="Trebuchet MS"/>
                <a:cs typeface="Trebuchet MS"/>
              </a:rPr>
              <a:t>туров</a:t>
            </a:r>
            <a:endParaRPr sz="1300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085665"/>
            <a:ext cx="5718953" cy="5477464"/>
          </a:xfrm>
          <a:custGeom>
            <a:avLst/>
            <a:gdLst/>
            <a:ahLst/>
            <a:cxnLst/>
            <a:rect l="l" t="t" r="r" b="b"/>
            <a:pathLst>
              <a:path w="5189220" h="4966970">
                <a:moveTo>
                  <a:pt x="5189220" y="0"/>
                </a:moveTo>
                <a:lnTo>
                  <a:pt x="0" y="0"/>
                </a:lnTo>
                <a:lnTo>
                  <a:pt x="0" y="4966716"/>
                </a:lnTo>
                <a:lnTo>
                  <a:pt x="5189220" y="4966716"/>
                </a:lnTo>
                <a:lnTo>
                  <a:pt x="518922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96601" y="1032765"/>
            <a:ext cx="12249759" cy="381537"/>
          </a:xfrm>
          <a:prstGeom prst="rect">
            <a:avLst/>
          </a:prstGeom>
        </p:spPr>
        <p:txBody>
          <a:bodyPr vert="horz" wrap="square" lIns="0" tIns="73047" rIns="0" bIns="0" rtlCol="0">
            <a:spAutoFit/>
          </a:bodyPr>
          <a:lstStyle/>
          <a:p>
            <a:pPr marL="1824097">
              <a:spcBef>
                <a:spcPts val="105"/>
              </a:spcBef>
            </a:pPr>
            <a:r>
              <a:rPr spc="243" dirty="0"/>
              <a:t>РАЗБОР</a:t>
            </a:r>
            <a:r>
              <a:rPr spc="-220" dirty="0"/>
              <a:t> </a:t>
            </a:r>
            <a:r>
              <a:rPr spc="182" dirty="0"/>
              <a:t>ЗАДАНИЙ</a:t>
            </a:r>
            <a:r>
              <a:rPr spc="-220" dirty="0"/>
              <a:t> </a:t>
            </a:r>
            <a:r>
              <a:rPr spc="187" dirty="0"/>
              <a:t>ОЛИМПИАДЫ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0831" y="3126819"/>
            <a:ext cx="3741953" cy="1060576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 marR="5600">
              <a:spcBef>
                <a:spcPts val="110"/>
              </a:spcBef>
            </a:pPr>
            <a:r>
              <a:rPr sz="1700" spc="154" dirty="0">
                <a:solidFill>
                  <a:srgbClr val="424242"/>
                </a:solidFill>
                <a:latin typeface="Trebuchet MS"/>
                <a:cs typeface="Trebuchet MS"/>
              </a:rPr>
              <a:t>В</a:t>
            </a:r>
            <a:r>
              <a:rPr sz="1700" spc="-94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spc="-33" dirty="0">
                <a:solidFill>
                  <a:srgbClr val="424242"/>
                </a:solidFill>
                <a:latin typeface="Trebuchet MS"/>
                <a:cs typeface="Trebuchet MS"/>
              </a:rPr>
              <a:t>течение</a:t>
            </a:r>
            <a:r>
              <a:rPr sz="1700" spc="-99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spc="66" dirty="0">
                <a:solidFill>
                  <a:srgbClr val="424242"/>
                </a:solidFill>
                <a:latin typeface="Trebuchet MS"/>
                <a:cs typeface="Trebuchet MS"/>
              </a:rPr>
              <a:t>2</a:t>
            </a:r>
            <a:r>
              <a:rPr sz="1700" spc="-77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spc="-11" dirty="0">
                <a:solidFill>
                  <a:srgbClr val="424242"/>
                </a:solidFill>
                <a:latin typeface="Trebuchet MS"/>
                <a:cs typeface="Trebuchet MS"/>
              </a:rPr>
              <a:t>календарных</a:t>
            </a:r>
            <a:r>
              <a:rPr sz="1700" spc="-88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spc="-22" dirty="0">
                <a:solidFill>
                  <a:srgbClr val="424242"/>
                </a:solidFill>
                <a:latin typeface="Trebuchet MS"/>
                <a:cs typeface="Trebuchet MS"/>
              </a:rPr>
              <a:t>дней</a:t>
            </a:r>
            <a:r>
              <a:rPr sz="1700" spc="-105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spc="-22" dirty="0">
                <a:solidFill>
                  <a:srgbClr val="424242"/>
                </a:solidFill>
                <a:latin typeface="Trebuchet MS"/>
                <a:cs typeface="Trebuchet MS"/>
              </a:rPr>
              <a:t>после </a:t>
            </a:r>
            <a:r>
              <a:rPr sz="1700" spc="-11" dirty="0">
                <a:solidFill>
                  <a:srgbClr val="424242"/>
                </a:solidFill>
                <a:latin typeface="Trebuchet MS"/>
                <a:cs typeface="Trebuchet MS"/>
              </a:rPr>
              <a:t>дня</a:t>
            </a:r>
            <a:r>
              <a:rPr sz="1700" spc="-94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spc="-11" dirty="0">
                <a:solidFill>
                  <a:srgbClr val="424242"/>
                </a:solidFill>
                <a:latin typeface="Trebuchet MS"/>
                <a:cs typeface="Trebuchet MS"/>
              </a:rPr>
              <a:t>проведения</a:t>
            </a:r>
            <a:r>
              <a:rPr sz="1700" spc="-99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24242"/>
                </a:solidFill>
                <a:latin typeface="Trebuchet MS"/>
                <a:cs typeface="Trebuchet MS"/>
              </a:rPr>
              <a:t>тура</a:t>
            </a:r>
            <a:r>
              <a:rPr sz="1700" spc="-83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24242"/>
                </a:solidFill>
                <a:latin typeface="Trebuchet MS"/>
                <a:cs typeface="Trebuchet MS"/>
              </a:rPr>
              <a:t>на</a:t>
            </a:r>
            <a:r>
              <a:rPr sz="1700" spc="-105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spc="-22" dirty="0">
                <a:solidFill>
                  <a:srgbClr val="424242"/>
                </a:solidFill>
                <a:latin typeface="Trebuchet MS"/>
                <a:cs typeface="Trebuchet MS"/>
              </a:rPr>
              <a:t>сайте </a:t>
            </a:r>
            <a:r>
              <a:rPr sz="1700" dirty="0">
                <a:solidFill>
                  <a:srgbClr val="424242"/>
                </a:solidFill>
                <a:latin typeface="Trebuchet MS"/>
                <a:cs typeface="Trebuchet MS"/>
              </a:rPr>
              <a:t>олимпиады</a:t>
            </a:r>
            <a:r>
              <a:rPr sz="1700" spc="-6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b="1" spc="-39" dirty="0">
                <a:solidFill>
                  <a:srgbClr val="424242"/>
                </a:solidFill>
                <a:latin typeface="Trebuchet MS"/>
                <a:cs typeface="Trebuchet MS"/>
              </a:rPr>
              <a:t>siriusolymp.ru</a:t>
            </a:r>
            <a:r>
              <a:rPr sz="1700" b="1" spc="-28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spc="-11" dirty="0">
                <a:solidFill>
                  <a:srgbClr val="424242"/>
                </a:solidFill>
                <a:latin typeface="Trebuchet MS"/>
                <a:cs typeface="Trebuchet MS"/>
              </a:rPr>
              <a:t>проводится </a:t>
            </a:r>
            <a:r>
              <a:rPr sz="1700" dirty="0">
                <a:solidFill>
                  <a:srgbClr val="424242"/>
                </a:solidFill>
                <a:latin typeface="Trebuchet MS"/>
                <a:cs typeface="Trebuchet MS"/>
              </a:rPr>
              <a:t>разбор</a:t>
            </a:r>
            <a:r>
              <a:rPr sz="1700" spc="50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spc="-11" dirty="0">
                <a:solidFill>
                  <a:srgbClr val="424242"/>
                </a:solidFill>
                <a:latin typeface="Trebuchet MS"/>
                <a:cs typeface="Trebuchet MS"/>
              </a:rPr>
              <a:t>заданий</a:t>
            </a:r>
            <a:endParaRPr sz="1700" dirty="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5613315"/>
            <a:ext cx="3315761" cy="1297589"/>
            <a:chOff x="0" y="5090159"/>
            <a:chExt cx="3008630" cy="117665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090159"/>
              <a:ext cx="3008376" cy="117652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5155691"/>
              <a:ext cx="2931160" cy="1045844"/>
            </a:xfrm>
            <a:custGeom>
              <a:avLst/>
              <a:gdLst/>
              <a:ahLst/>
              <a:cxnLst/>
              <a:rect l="l" t="t" r="r" b="b"/>
              <a:pathLst>
                <a:path w="2931160" h="1045845">
                  <a:moveTo>
                    <a:pt x="2811780" y="0"/>
                  </a:moveTo>
                  <a:lnTo>
                    <a:pt x="0" y="0"/>
                  </a:lnTo>
                  <a:lnTo>
                    <a:pt x="0" y="1045463"/>
                  </a:lnTo>
                  <a:lnTo>
                    <a:pt x="2811780" y="1045463"/>
                  </a:lnTo>
                  <a:lnTo>
                    <a:pt x="2858053" y="1036119"/>
                  </a:lnTo>
                  <a:lnTo>
                    <a:pt x="2895838" y="1010635"/>
                  </a:lnTo>
                  <a:lnTo>
                    <a:pt x="2921311" y="972838"/>
                  </a:lnTo>
                  <a:lnTo>
                    <a:pt x="2930652" y="926553"/>
                  </a:lnTo>
                  <a:lnTo>
                    <a:pt x="2930652" y="118871"/>
                  </a:lnTo>
                  <a:lnTo>
                    <a:pt x="2921311" y="72598"/>
                  </a:lnTo>
                  <a:lnTo>
                    <a:pt x="2895838" y="34813"/>
                  </a:lnTo>
                  <a:lnTo>
                    <a:pt x="2858053" y="9340"/>
                  </a:lnTo>
                  <a:lnTo>
                    <a:pt x="28117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20985" y="5566369"/>
            <a:ext cx="2224037" cy="1132391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spcBef>
                <a:spcPts val="110"/>
              </a:spcBef>
              <a:tabLst>
                <a:tab pos="1021242" algn="l"/>
              </a:tabLst>
            </a:pPr>
            <a:r>
              <a:rPr sz="2400" b="1" spc="-11" dirty="0">
                <a:solidFill>
                  <a:srgbClr val="11AEA7"/>
                </a:solidFill>
                <a:latin typeface="Trebuchet MS"/>
                <a:cs typeface="Trebuchet MS"/>
              </a:rPr>
              <a:t>через</a:t>
            </a:r>
            <a:r>
              <a:rPr sz="2400" b="1" dirty="0">
                <a:solidFill>
                  <a:srgbClr val="11AEA7"/>
                </a:solidFill>
                <a:latin typeface="Trebuchet MS"/>
                <a:cs typeface="Trebuchet MS"/>
              </a:rPr>
              <a:t>	</a:t>
            </a:r>
            <a:r>
              <a:rPr sz="10900" b="1" baseline="-2104" dirty="0">
                <a:solidFill>
                  <a:srgbClr val="11AEA7"/>
                </a:solidFill>
                <a:latin typeface="Trebuchet MS"/>
                <a:cs typeface="Trebuchet MS"/>
              </a:rPr>
              <a:t>2</a:t>
            </a:r>
            <a:r>
              <a:rPr sz="10900" b="1" spc="-2082" baseline="-2104" dirty="0">
                <a:solidFill>
                  <a:srgbClr val="11AEA7"/>
                </a:solidFill>
                <a:latin typeface="Trebuchet MS"/>
                <a:cs typeface="Trebuchet MS"/>
              </a:rPr>
              <a:t> </a:t>
            </a:r>
            <a:r>
              <a:rPr sz="2400" b="1" spc="-28" dirty="0">
                <a:solidFill>
                  <a:srgbClr val="11AEA7"/>
                </a:solidFill>
                <a:latin typeface="Trebuchet MS"/>
                <a:cs typeface="Trebuchet MS"/>
              </a:rPr>
              <a:t>дня</a:t>
            </a:r>
            <a:endParaRPr sz="2400" dirty="0">
              <a:latin typeface="Trebuchet MS"/>
              <a:cs typeface="Trebuchet MS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77607" y="2085665"/>
            <a:ext cx="3456564" cy="194617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02129" y="2083985"/>
            <a:ext cx="3459925" cy="194785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6005320" y="4706192"/>
            <a:ext cx="4022581" cy="537356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 marR="5600">
              <a:spcBef>
                <a:spcPts val="110"/>
              </a:spcBef>
            </a:pPr>
            <a:r>
              <a:rPr sz="1700" b="1" dirty="0">
                <a:solidFill>
                  <a:srgbClr val="424242"/>
                </a:solidFill>
                <a:latin typeface="Trebuchet MS"/>
                <a:cs typeface="Trebuchet MS"/>
              </a:rPr>
              <a:t>Разбор</a:t>
            </a:r>
            <a:r>
              <a:rPr sz="1700" b="1" spc="61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424242"/>
                </a:solidFill>
                <a:latin typeface="Trebuchet MS"/>
                <a:cs typeface="Trebuchet MS"/>
              </a:rPr>
              <a:t>заданий</a:t>
            </a:r>
            <a:r>
              <a:rPr sz="1700" b="1" spc="44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424242"/>
                </a:solidFill>
                <a:latin typeface="Trebuchet MS"/>
                <a:cs typeface="Trebuchet MS"/>
              </a:rPr>
              <a:t>включает</a:t>
            </a:r>
            <a:r>
              <a:rPr sz="1700" b="1" spc="55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b="1" spc="-11" dirty="0">
                <a:solidFill>
                  <a:srgbClr val="424242"/>
                </a:solidFill>
                <a:latin typeface="Trebuchet MS"/>
                <a:cs typeface="Trebuchet MS"/>
              </a:rPr>
              <a:t>публикацию </a:t>
            </a:r>
            <a:r>
              <a:rPr sz="1700" b="1" dirty="0">
                <a:solidFill>
                  <a:srgbClr val="424242"/>
                </a:solidFill>
                <a:latin typeface="Trebuchet MS"/>
                <a:cs typeface="Trebuchet MS"/>
              </a:rPr>
              <a:t>следующих</a:t>
            </a:r>
            <a:r>
              <a:rPr sz="1700" b="1" spc="-61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b="1" spc="-11" dirty="0">
                <a:solidFill>
                  <a:srgbClr val="424242"/>
                </a:solidFill>
                <a:latin typeface="Trebuchet MS"/>
                <a:cs typeface="Trebuchet MS"/>
              </a:rPr>
              <a:t>материалов:</a:t>
            </a:r>
            <a:endParaRPr sz="1700" dirty="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05319" y="5462897"/>
            <a:ext cx="3636280" cy="798966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84790" indent="-170790">
              <a:spcBef>
                <a:spcPts val="110"/>
              </a:spcBef>
              <a:buFont typeface="Times New Roman"/>
              <a:buChar char="●"/>
              <a:tabLst>
                <a:tab pos="184790" algn="l"/>
              </a:tabLst>
            </a:pPr>
            <a:r>
              <a:rPr sz="1700" b="1" dirty="0">
                <a:solidFill>
                  <a:srgbClr val="424242"/>
                </a:solidFill>
                <a:latin typeface="Trebuchet MS"/>
                <a:cs typeface="Trebuchet MS"/>
              </a:rPr>
              <a:t>текстовых</a:t>
            </a:r>
            <a:r>
              <a:rPr sz="1700" b="1" spc="-88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b="1" spc="-11" dirty="0">
                <a:solidFill>
                  <a:srgbClr val="424242"/>
                </a:solidFill>
                <a:latin typeface="Trebuchet MS"/>
                <a:cs typeface="Trebuchet MS"/>
              </a:rPr>
              <a:t>решений</a:t>
            </a:r>
            <a:r>
              <a:rPr sz="1700" b="1" spc="-116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424242"/>
                </a:solidFill>
                <a:latin typeface="Trebuchet MS"/>
                <a:cs typeface="Trebuchet MS"/>
              </a:rPr>
              <a:t>на</a:t>
            </a:r>
            <a:r>
              <a:rPr sz="1700" b="1" spc="-99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b="1" spc="-11" dirty="0">
                <a:solidFill>
                  <a:srgbClr val="424242"/>
                </a:solidFill>
                <a:latin typeface="Trebuchet MS"/>
                <a:cs typeface="Trebuchet MS"/>
              </a:rPr>
              <a:t>сайте</a:t>
            </a:r>
            <a:endParaRPr sz="1700" dirty="0">
              <a:latin typeface="Trebuchet MS"/>
              <a:cs typeface="Trebuchet MS"/>
            </a:endParaRPr>
          </a:p>
          <a:p>
            <a:pPr marL="184790" indent="-170790">
              <a:buFont typeface="Times New Roman"/>
              <a:buChar char="●"/>
              <a:tabLst>
                <a:tab pos="184790" algn="l"/>
              </a:tabLst>
            </a:pPr>
            <a:r>
              <a:rPr sz="1700" b="1" dirty="0">
                <a:solidFill>
                  <a:srgbClr val="424242"/>
                </a:solidFill>
                <a:latin typeface="Trebuchet MS"/>
                <a:cs typeface="Trebuchet MS"/>
              </a:rPr>
              <a:t>видеоразборов</a:t>
            </a:r>
            <a:r>
              <a:rPr sz="1700" b="1" spc="-11" dirty="0">
                <a:solidFill>
                  <a:srgbClr val="424242"/>
                </a:solidFill>
                <a:latin typeface="Trebuchet MS"/>
                <a:cs typeface="Trebuchet MS"/>
              </a:rPr>
              <a:t> решений</a:t>
            </a:r>
            <a:r>
              <a:rPr sz="1700" b="1" spc="17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b="1" spc="-11" dirty="0">
                <a:solidFill>
                  <a:srgbClr val="424242"/>
                </a:solidFill>
                <a:latin typeface="Trebuchet MS"/>
                <a:cs typeface="Trebuchet MS"/>
              </a:rPr>
              <a:t>заданий</a:t>
            </a:r>
            <a:endParaRPr sz="1700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085665"/>
            <a:ext cx="5718953" cy="5477464"/>
          </a:xfrm>
          <a:custGeom>
            <a:avLst/>
            <a:gdLst/>
            <a:ahLst/>
            <a:cxnLst/>
            <a:rect l="l" t="t" r="r" b="b"/>
            <a:pathLst>
              <a:path w="5189220" h="4966970">
                <a:moveTo>
                  <a:pt x="5189220" y="0"/>
                </a:moveTo>
                <a:lnTo>
                  <a:pt x="0" y="0"/>
                </a:lnTo>
                <a:lnTo>
                  <a:pt x="0" y="4966716"/>
                </a:lnTo>
                <a:lnTo>
                  <a:pt x="5189220" y="4966716"/>
                </a:lnTo>
                <a:lnTo>
                  <a:pt x="518922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50220" y="1100814"/>
            <a:ext cx="2611739" cy="99437"/>
          </a:xfrm>
          <a:custGeom>
            <a:avLst/>
            <a:gdLst/>
            <a:ahLst/>
            <a:cxnLst/>
            <a:rect l="l" t="t" r="r" b="b"/>
            <a:pathLst>
              <a:path w="2369820" h="90169">
                <a:moveTo>
                  <a:pt x="2369820" y="0"/>
                </a:moveTo>
                <a:lnTo>
                  <a:pt x="0" y="0"/>
                </a:lnTo>
                <a:lnTo>
                  <a:pt x="0" y="89915"/>
                </a:lnTo>
                <a:lnTo>
                  <a:pt x="2369820" y="89915"/>
                </a:lnTo>
                <a:lnTo>
                  <a:pt x="2369820" y="0"/>
                </a:lnTo>
                <a:close/>
              </a:path>
            </a:pathLst>
          </a:custGeom>
          <a:solidFill>
            <a:srgbClr val="0042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96601" y="1032765"/>
            <a:ext cx="12249759" cy="381537"/>
          </a:xfrm>
          <a:prstGeom prst="rect">
            <a:avLst/>
          </a:prstGeom>
        </p:spPr>
        <p:txBody>
          <a:bodyPr vert="horz" wrap="square" lIns="0" tIns="73047" rIns="0" bIns="0" rtlCol="0">
            <a:spAutoFit/>
          </a:bodyPr>
          <a:lstStyle/>
          <a:p>
            <a:pPr marL="2613653">
              <a:spcBef>
                <a:spcPts val="105"/>
              </a:spcBef>
            </a:pPr>
            <a:r>
              <a:rPr spc="138" dirty="0"/>
              <a:t>РЕЗУЛЬТАТЫ</a:t>
            </a:r>
            <a:r>
              <a:rPr spc="-209" dirty="0"/>
              <a:t> </a:t>
            </a:r>
            <a:r>
              <a:rPr spc="198" dirty="0"/>
              <a:t>ПРОВЕРКИ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0" y="5613315"/>
            <a:ext cx="3315761" cy="1297589"/>
            <a:chOff x="0" y="5090159"/>
            <a:chExt cx="3008630" cy="117665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090159"/>
              <a:ext cx="3008376" cy="117652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5155691"/>
              <a:ext cx="2931160" cy="1045844"/>
            </a:xfrm>
            <a:custGeom>
              <a:avLst/>
              <a:gdLst/>
              <a:ahLst/>
              <a:cxnLst/>
              <a:rect l="l" t="t" r="r" b="b"/>
              <a:pathLst>
                <a:path w="2931160" h="1045845">
                  <a:moveTo>
                    <a:pt x="2811780" y="0"/>
                  </a:moveTo>
                  <a:lnTo>
                    <a:pt x="0" y="0"/>
                  </a:lnTo>
                  <a:lnTo>
                    <a:pt x="0" y="1045463"/>
                  </a:lnTo>
                  <a:lnTo>
                    <a:pt x="2811780" y="1045463"/>
                  </a:lnTo>
                  <a:lnTo>
                    <a:pt x="2858053" y="1036119"/>
                  </a:lnTo>
                  <a:lnTo>
                    <a:pt x="2895838" y="1010635"/>
                  </a:lnTo>
                  <a:lnTo>
                    <a:pt x="2921311" y="972838"/>
                  </a:lnTo>
                  <a:lnTo>
                    <a:pt x="2930652" y="926553"/>
                  </a:lnTo>
                  <a:lnTo>
                    <a:pt x="2930652" y="118871"/>
                  </a:lnTo>
                  <a:lnTo>
                    <a:pt x="2921311" y="72598"/>
                  </a:lnTo>
                  <a:lnTo>
                    <a:pt x="2895838" y="34813"/>
                  </a:lnTo>
                  <a:lnTo>
                    <a:pt x="2858053" y="9340"/>
                  </a:lnTo>
                  <a:lnTo>
                    <a:pt x="28117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59177" y="5566369"/>
            <a:ext cx="2410190" cy="1132391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spcBef>
                <a:spcPts val="110"/>
              </a:spcBef>
              <a:tabLst>
                <a:tab pos="1045041" algn="l"/>
              </a:tabLst>
            </a:pPr>
            <a:r>
              <a:rPr sz="2400" b="1" spc="-11" dirty="0">
                <a:solidFill>
                  <a:srgbClr val="11AEA7"/>
                </a:solidFill>
                <a:latin typeface="Trebuchet MS"/>
                <a:cs typeface="Trebuchet MS"/>
              </a:rPr>
              <a:t>через</a:t>
            </a:r>
            <a:r>
              <a:rPr sz="2400" b="1" dirty="0">
                <a:solidFill>
                  <a:srgbClr val="11AEA7"/>
                </a:solidFill>
                <a:latin typeface="Trebuchet MS"/>
                <a:cs typeface="Trebuchet MS"/>
              </a:rPr>
              <a:t>	</a:t>
            </a:r>
            <a:r>
              <a:rPr sz="10900" b="1" spc="-513" baseline="-2104" dirty="0">
                <a:solidFill>
                  <a:srgbClr val="11AEA7"/>
                </a:solidFill>
                <a:latin typeface="Trebuchet MS"/>
                <a:cs typeface="Trebuchet MS"/>
              </a:rPr>
              <a:t>7</a:t>
            </a:r>
            <a:r>
              <a:rPr sz="10900" b="1" spc="-1860" baseline="-2104" dirty="0">
                <a:solidFill>
                  <a:srgbClr val="11AEA7"/>
                </a:solidFill>
                <a:latin typeface="Trebuchet MS"/>
                <a:cs typeface="Trebuchet MS"/>
              </a:rPr>
              <a:t> </a:t>
            </a:r>
            <a:r>
              <a:rPr sz="2400" b="1" spc="-22" dirty="0">
                <a:solidFill>
                  <a:srgbClr val="11AEA7"/>
                </a:solidFill>
                <a:latin typeface="Trebuchet MS"/>
                <a:cs typeface="Trebuchet MS"/>
              </a:rPr>
              <a:t>дней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0830" y="3126818"/>
            <a:ext cx="9405620" cy="2445571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 marR="4935421">
              <a:spcBef>
                <a:spcPts val="110"/>
              </a:spcBef>
            </a:pPr>
            <a:r>
              <a:rPr sz="1700" dirty="0">
                <a:solidFill>
                  <a:srgbClr val="424242"/>
                </a:solidFill>
                <a:latin typeface="Trebuchet MS"/>
                <a:cs typeface="Trebuchet MS"/>
              </a:rPr>
              <a:t>Результаты</a:t>
            </a:r>
            <a:r>
              <a:rPr sz="1700" spc="-6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24242"/>
                </a:solidFill>
                <a:latin typeface="Trebuchet MS"/>
                <a:cs typeface="Trebuchet MS"/>
              </a:rPr>
              <a:t>проверки</a:t>
            </a:r>
            <a:r>
              <a:rPr sz="1700" spc="-17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24242"/>
                </a:solidFill>
                <a:latin typeface="Trebuchet MS"/>
                <a:cs typeface="Trebuchet MS"/>
              </a:rPr>
              <a:t>работ</a:t>
            </a:r>
            <a:r>
              <a:rPr sz="1700" spc="-17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spc="-11" dirty="0">
                <a:solidFill>
                  <a:srgbClr val="424242"/>
                </a:solidFill>
                <a:latin typeface="Trebuchet MS"/>
                <a:cs typeface="Trebuchet MS"/>
              </a:rPr>
              <a:t>участников</a:t>
            </a:r>
            <a:r>
              <a:rPr sz="1700" spc="-39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spc="-11" dirty="0">
                <a:solidFill>
                  <a:srgbClr val="424242"/>
                </a:solidFill>
                <a:latin typeface="Trebuchet MS"/>
                <a:cs typeface="Trebuchet MS"/>
              </a:rPr>
              <a:t>будут </a:t>
            </a:r>
            <a:r>
              <a:rPr sz="1700" dirty="0">
                <a:solidFill>
                  <a:srgbClr val="424242"/>
                </a:solidFill>
                <a:latin typeface="Trebuchet MS"/>
                <a:cs typeface="Trebuchet MS"/>
              </a:rPr>
              <a:t>доступны</a:t>
            </a:r>
            <a:r>
              <a:rPr sz="1700" spc="-88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24242"/>
                </a:solidFill>
                <a:latin typeface="Trebuchet MS"/>
                <a:cs typeface="Trebuchet MS"/>
              </a:rPr>
              <a:t>в</a:t>
            </a:r>
            <a:r>
              <a:rPr sz="1700" spc="-66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spc="-11" dirty="0">
                <a:solidFill>
                  <a:srgbClr val="424242"/>
                </a:solidFill>
                <a:latin typeface="Trebuchet MS"/>
                <a:cs typeface="Trebuchet MS"/>
              </a:rPr>
              <a:t>системе</a:t>
            </a:r>
            <a:r>
              <a:rPr sz="1700" spc="-66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b="1" spc="-50" dirty="0">
                <a:solidFill>
                  <a:srgbClr val="424242"/>
                </a:solidFill>
                <a:latin typeface="Trebuchet MS"/>
                <a:cs typeface="Trebuchet MS"/>
              </a:rPr>
              <a:t>uts.sirius.online</a:t>
            </a:r>
            <a:r>
              <a:rPr sz="1700" b="1" spc="-99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24242"/>
                </a:solidFill>
                <a:latin typeface="Trebuchet MS"/>
                <a:cs typeface="Trebuchet MS"/>
              </a:rPr>
              <a:t>по</a:t>
            </a:r>
            <a:r>
              <a:rPr sz="1700" spc="-77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spc="-22" dirty="0">
                <a:solidFill>
                  <a:srgbClr val="424242"/>
                </a:solidFill>
                <a:latin typeface="Trebuchet MS"/>
                <a:cs typeface="Trebuchet MS"/>
              </a:rPr>
              <a:t>коду </a:t>
            </a:r>
            <a:r>
              <a:rPr sz="1700" spc="-11" dirty="0">
                <a:solidFill>
                  <a:srgbClr val="424242"/>
                </a:solidFill>
                <a:latin typeface="Trebuchet MS"/>
                <a:cs typeface="Trebuchet MS"/>
              </a:rPr>
              <a:t>участника</a:t>
            </a:r>
            <a:r>
              <a:rPr sz="1700" spc="-121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spc="-11" dirty="0">
                <a:solidFill>
                  <a:srgbClr val="424242"/>
                </a:solidFill>
                <a:latin typeface="Trebuchet MS"/>
                <a:cs typeface="Trebuchet MS"/>
              </a:rPr>
              <a:t>через</a:t>
            </a:r>
            <a:r>
              <a:rPr sz="1700" spc="-88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24242"/>
                </a:solidFill>
                <a:latin typeface="Trebuchet MS"/>
                <a:cs typeface="Trebuchet MS"/>
              </a:rPr>
              <a:t>7</a:t>
            </a:r>
            <a:r>
              <a:rPr sz="1700" spc="-94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spc="-11" dirty="0">
                <a:solidFill>
                  <a:srgbClr val="424242"/>
                </a:solidFill>
                <a:latin typeface="Trebuchet MS"/>
                <a:cs typeface="Trebuchet MS"/>
              </a:rPr>
              <a:t>календарных</a:t>
            </a:r>
            <a:r>
              <a:rPr sz="1700" spc="-110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spc="-22" dirty="0">
                <a:solidFill>
                  <a:srgbClr val="424242"/>
                </a:solidFill>
                <a:latin typeface="Trebuchet MS"/>
                <a:cs typeface="Trebuchet MS"/>
              </a:rPr>
              <a:t>дней</a:t>
            </a:r>
            <a:r>
              <a:rPr sz="1700" spc="-94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24242"/>
                </a:solidFill>
                <a:latin typeface="Trebuchet MS"/>
                <a:cs typeface="Trebuchet MS"/>
              </a:rPr>
              <a:t>с</a:t>
            </a:r>
            <a:r>
              <a:rPr sz="1700" spc="-99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spc="-22" dirty="0">
                <a:solidFill>
                  <a:srgbClr val="424242"/>
                </a:solidFill>
                <a:latin typeface="Trebuchet MS"/>
                <a:cs typeface="Trebuchet MS"/>
              </a:rPr>
              <a:t>даты </a:t>
            </a:r>
            <a:r>
              <a:rPr sz="1700" spc="-11" dirty="0">
                <a:solidFill>
                  <a:srgbClr val="424242"/>
                </a:solidFill>
                <a:latin typeface="Trebuchet MS"/>
                <a:cs typeface="Trebuchet MS"/>
              </a:rPr>
              <a:t>проведения</a:t>
            </a:r>
            <a:r>
              <a:rPr sz="1700" spc="-44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spc="-11" dirty="0">
                <a:solidFill>
                  <a:srgbClr val="424242"/>
                </a:solidFill>
                <a:latin typeface="Trebuchet MS"/>
                <a:cs typeface="Trebuchet MS"/>
              </a:rPr>
              <a:t>олимпиады</a:t>
            </a:r>
            <a:endParaRPr sz="17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700" dirty="0">
              <a:latin typeface="Trebuchet MS"/>
              <a:cs typeface="Trebuchet MS"/>
            </a:endParaRPr>
          </a:p>
          <a:p>
            <a:pPr>
              <a:spcBef>
                <a:spcPts val="650"/>
              </a:spcBef>
            </a:pPr>
            <a:endParaRPr sz="1700" dirty="0">
              <a:latin typeface="Trebuchet MS"/>
              <a:cs typeface="Trebuchet MS"/>
            </a:endParaRPr>
          </a:p>
          <a:p>
            <a:pPr marL="5319000" marR="5600"/>
            <a:r>
              <a:rPr sz="1700" b="1" dirty="0">
                <a:solidFill>
                  <a:srgbClr val="424242"/>
                </a:solidFill>
                <a:latin typeface="Trebuchet MS"/>
                <a:cs typeface="Trebuchet MS"/>
              </a:rPr>
              <a:t>Попросите</a:t>
            </a:r>
            <a:r>
              <a:rPr sz="1700" b="1" spc="-72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b="1" spc="-11" dirty="0">
                <a:solidFill>
                  <a:srgbClr val="424242"/>
                </a:solidFill>
                <a:latin typeface="Trebuchet MS"/>
                <a:cs typeface="Trebuchet MS"/>
              </a:rPr>
              <a:t>учеников</a:t>
            </a:r>
            <a:r>
              <a:rPr sz="1700" b="1" spc="-66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424242"/>
                </a:solidFill>
                <a:latin typeface="Trebuchet MS"/>
                <a:cs typeface="Trebuchet MS"/>
              </a:rPr>
              <a:t>сохранить</a:t>
            </a:r>
            <a:r>
              <a:rPr sz="1700" b="1" spc="-77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b="1" spc="-22" dirty="0">
                <a:solidFill>
                  <a:srgbClr val="424242"/>
                </a:solidFill>
                <a:latin typeface="Trebuchet MS"/>
                <a:cs typeface="Trebuchet MS"/>
              </a:rPr>
              <a:t>коды </a:t>
            </a:r>
            <a:r>
              <a:rPr sz="1700" b="1" dirty="0">
                <a:solidFill>
                  <a:srgbClr val="424242"/>
                </a:solidFill>
                <a:latin typeface="Trebuchet MS"/>
                <a:cs typeface="Trebuchet MS"/>
              </a:rPr>
              <a:t>участников</a:t>
            </a:r>
            <a:r>
              <a:rPr sz="1700" b="1" spc="-44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424242"/>
                </a:solidFill>
                <a:latin typeface="Trebuchet MS"/>
                <a:cs typeface="Trebuchet MS"/>
              </a:rPr>
              <a:t>для</a:t>
            </a:r>
            <a:r>
              <a:rPr sz="1700" b="1" spc="-39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424242"/>
                </a:solidFill>
                <a:latin typeface="Trebuchet MS"/>
                <a:cs typeface="Trebuchet MS"/>
              </a:rPr>
              <a:t>просмотра</a:t>
            </a:r>
            <a:r>
              <a:rPr sz="1700" b="1" spc="-50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b="1" spc="-11" dirty="0">
                <a:solidFill>
                  <a:srgbClr val="424242"/>
                </a:solidFill>
                <a:latin typeface="Trebuchet MS"/>
                <a:cs typeface="Trebuchet MS"/>
              </a:rPr>
              <a:t>результатов проверки</a:t>
            </a:r>
            <a:endParaRPr sz="1700" dirty="0">
              <a:latin typeface="Trebuchet MS"/>
              <a:cs typeface="Trebuchet MS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59001" y="2082303"/>
            <a:ext cx="6743494" cy="1490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085665"/>
            <a:ext cx="6802279" cy="5477464"/>
          </a:xfrm>
          <a:custGeom>
            <a:avLst/>
            <a:gdLst/>
            <a:ahLst/>
            <a:cxnLst/>
            <a:rect l="l" t="t" r="r" b="b"/>
            <a:pathLst>
              <a:path w="6172200" h="4966970">
                <a:moveTo>
                  <a:pt x="6172200" y="0"/>
                </a:moveTo>
                <a:lnTo>
                  <a:pt x="0" y="0"/>
                </a:lnTo>
                <a:lnTo>
                  <a:pt x="0" y="4966716"/>
                </a:lnTo>
                <a:lnTo>
                  <a:pt x="6172200" y="4966716"/>
                </a:lnTo>
                <a:lnTo>
                  <a:pt x="617220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50220" y="1100814"/>
            <a:ext cx="2611739" cy="99437"/>
          </a:xfrm>
          <a:custGeom>
            <a:avLst/>
            <a:gdLst/>
            <a:ahLst/>
            <a:cxnLst/>
            <a:rect l="l" t="t" r="r" b="b"/>
            <a:pathLst>
              <a:path w="2369820" h="90169">
                <a:moveTo>
                  <a:pt x="2369820" y="0"/>
                </a:moveTo>
                <a:lnTo>
                  <a:pt x="0" y="0"/>
                </a:lnTo>
                <a:lnTo>
                  <a:pt x="0" y="89915"/>
                </a:lnTo>
                <a:lnTo>
                  <a:pt x="2369820" y="89915"/>
                </a:lnTo>
                <a:lnTo>
                  <a:pt x="2369820" y="0"/>
                </a:lnTo>
                <a:close/>
              </a:path>
            </a:pathLst>
          </a:custGeom>
          <a:solidFill>
            <a:srgbClr val="0042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96601" y="1032765"/>
            <a:ext cx="12249759" cy="381537"/>
          </a:xfrm>
          <a:prstGeom prst="rect">
            <a:avLst/>
          </a:prstGeom>
        </p:spPr>
        <p:txBody>
          <a:bodyPr vert="horz" wrap="square" lIns="0" tIns="73047" rIns="0" bIns="0" rtlCol="0">
            <a:spAutoFit/>
          </a:bodyPr>
          <a:lstStyle/>
          <a:p>
            <a:pPr marL="2853739">
              <a:spcBef>
                <a:spcPts val="105"/>
              </a:spcBef>
            </a:pPr>
            <a:r>
              <a:rPr spc="165" dirty="0"/>
              <a:t>ПОДВЕДЕНИЕ</a:t>
            </a:r>
            <a:r>
              <a:rPr spc="-187" dirty="0"/>
              <a:t> </a:t>
            </a:r>
            <a:r>
              <a:rPr spc="105" dirty="0"/>
              <a:t>ИТОГОВ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0830" y="3126819"/>
            <a:ext cx="5325652" cy="2119840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 marR="401777">
              <a:spcBef>
                <a:spcPts val="110"/>
              </a:spcBef>
            </a:pPr>
            <a:r>
              <a:rPr sz="1700" spc="83" dirty="0">
                <a:solidFill>
                  <a:srgbClr val="424242"/>
                </a:solidFill>
                <a:latin typeface="Trebuchet MS"/>
                <a:cs typeface="Trebuchet MS"/>
              </a:rPr>
              <a:t>По</a:t>
            </a:r>
            <a:r>
              <a:rPr sz="1700" spc="-88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spc="-28" dirty="0">
                <a:solidFill>
                  <a:srgbClr val="424242"/>
                </a:solidFill>
                <a:latin typeface="Trebuchet MS"/>
                <a:cs typeface="Trebuchet MS"/>
              </a:rPr>
              <a:t>истечении</a:t>
            </a:r>
            <a:r>
              <a:rPr sz="1700" spc="-99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spc="-22" dirty="0">
                <a:solidFill>
                  <a:srgbClr val="424242"/>
                </a:solidFill>
                <a:latin typeface="Trebuchet MS"/>
                <a:cs typeface="Trebuchet MS"/>
              </a:rPr>
              <a:t>14</a:t>
            </a:r>
            <a:r>
              <a:rPr sz="1700" spc="-94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spc="-11" dirty="0">
                <a:solidFill>
                  <a:srgbClr val="424242"/>
                </a:solidFill>
                <a:latin typeface="Trebuchet MS"/>
                <a:cs typeface="Trebuchet MS"/>
              </a:rPr>
              <a:t>календарных</a:t>
            </a:r>
            <a:r>
              <a:rPr sz="1700" spc="-88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spc="-22" dirty="0">
                <a:solidFill>
                  <a:srgbClr val="424242"/>
                </a:solidFill>
                <a:latin typeface="Trebuchet MS"/>
                <a:cs typeface="Trebuchet MS"/>
              </a:rPr>
              <a:t>дней</a:t>
            </a:r>
            <a:r>
              <a:rPr sz="1700" spc="-99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24242"/>
                </a:solidFill>
                <a:latin typeface="Trebuchet MS"/>
                <a:cs typeface="Trebuchet MS"/>
              </a:rPr>
              <a:t>со</a:t>
            </a:r>
            <a:r>
              <a:rPr sz="1700" spc="-88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spc="-28" dirty="0">
                <a:solidFill>
                  <a:srgbClr val="424242"/>
                </a:solidFill>
                <a:latin typeface="Trebuchet MS"/>
                <a:cs typeface="Trebuchet MS"/>
              </a:rPr>
              <a:t>дня </a:t>
            </a:r>
            <a:r>
              <a:rPr sz="1700" spc="-11" dirty="0">
                <a:solidFill>
                  <a:srgbClr val="424242"/>
                </a:solidFill>
                <a:latin typeface="Trebuchet MS"/>
                <a:cs typeface="Trebuchet MS"/>
              </a:rPr>
              <a:t>проведения</a:t>
            </a:r>
            <a:r>
              <a:rPr sz="1700" spc="-61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24242"/>
                </a:solidFill>
                <a:latin typeface="Trebuchet MS"/>
                <a:cs typeface="Trebuchet MS"/>
              </a:rPr>
              <a:t>олимпиады</a:t>
            </a:r>
            <a:r>
              <a:rPr sz="1700" spc="-55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spc="-11" dirty="0">
                <a:solidFill>
                  <a:srgbClr val="424242"/>
                </a:solidFill>
                <a:latin typeface="Trebuchet MS"/>
                <a:cs typeface="Trebuchet MS"/>
              </a:rPr>
              <a:t>будет</a:t>
            </a:r>
            <a:r>
              <a:rPr sz="1700" spc="-61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spc="-11" dirty="0">
                <a:solidFill>
                  <a:srgbClr val="424242"/>
                </a:solidFill>
                <a:latin typeface="Trebuchet MS"/>
                <a:cs typeface="Trebuchet MS"/>
              </a:rPr>
              <a:t>сформирована окончательная</a:t>
            </a:r>
            <a:r>
              <a:rPr sz="1700" spc="-39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24242"/>
                </a:solidFill>
                <a:latin typeface="Trebuchet MS"/>
                <a:cs typeface="Trebuchet MS"/>
              </a:rPr>
              <a:t>таблица</a:t>
            </a:r>
            <a:r>
              <a:rPr sz="1700" spc="-39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24242"/>
                </a:solidFill>
                <a:latin typeface="Trebuchet MS"/>
                <a:cs typeface="Trebuchet MS"/>
              </a:rPr>
              <a:t>результатов</a:t>
            </a:r>
            <a:r>
              <a:rPr sz="1700" spc="-17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spc="-28" dirty="0">
                <a:solidFill>
                  <a:srgbClr val="424242"/>
                </a:solidFill>
                <a:latin typeface="Trebuchet MS"/>
                <a:cs typeface="Trebuchet MS"/>
              </a:rPr>
              <a:t>и</a:t>
            </a:r>
            <a:r>
              <a:rPr sz="1700" spc="-50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spc="-11" dirty="0">
                <a:solidFill>
                  <a:srgbClr val="424242"/>
                </a:solidFill>
                <a:latin typeface="Trebuchet MS"/>
                <a:cs typeface="Trebuchet MS"/>
              </a:rPr>
              <a:t>направлена </a:t>
            </a:r>
            <a:r>
              <a:rPr sz="1700" dirty="0">
                <a:solidFill>
                  <a:srgbClr val="424242"/>
                </a:solidFill>
                <a:latin typeface="Trebuchet MS"/>
                <a:cs typeface="Trebuchet MS"/>
              </a:rPr>
              <a:t>в</a:t>
            </a:r>
            <a:r>
              <a:rPr sz="1700" spc="-83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spc="-22" dirty="0">
                <a:solidFill>
                  <a:srgbClr val="424242"/>
                </a:solidFill>
                <a:latin typeface="Trebuchet MS"/>
                <a:cs typeface="Trebuchet MS"/>
              </a:rPr>
              <a:t>личные</a:t>
            </a:r>
            <a:r>
              <a:rPr sz="1700" spc="-99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spc="-11" dirty="0">
                <a:solidFill>
                  <a:srgbClr val="424242"/>
                </a:solidFill>
                <a:latin typeface="Trebuchet MS"/>
                <a:cs typeface="Trebuchet MS"/>
              </a:rPr>
              <a:t>кабинеты</a:t>
            </a:r>
            <a:r>
              <a:rPr sz="1700" spc="-94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spc="-11" dirty="0">
                <a:solidFill>
                  <a:srgbClr val="424242"/>
                </a:solidFill>
                <a:latin typeface="Trebuchet MS"/>
                <a:cs typeface="Trebuchet MS"/>
              </a:rPr>
              <a:t>школ.</a:t>
            </a:r>
            <a:endParaRPr sz="1700" dirty="0">
              <a:latin typeface="Trebuchet MS"/>
              <a:cs typeface="Trebuchet MS"/>
            </a:endParaRPr>
          </a:p>
          <a:p>
            <a:pPr>
              <a:spcBef>
                <a:spcPts val="66"/>
              </a:spcBef>
            </a:pPr>
            <a:endParaRPr sz="1700" dirty="0">
              <a:latin typeface="Trebuchet MS"/>
              <a:cs typeface="Trebuchet MS"/>
            </a:endParaRPr>
          </a:p>
          <a:p>
            <a:pPr marL="13999" marR="5600"/>
            <a:r>
              <a:rPr sz="1700" b="1" spc="126" dirty="0">
                <a:solidFill>
                  <a:srgbClr val="424242"/>
                </a:solidFill>
                <a:latin typeface="Trebuchet MS"/>
                <a:cs typeface="Trebuchet MS"/>
              </a:rPr>
              <a:t>В</a:t>
            </a:r>
            <a:r>
              <a:rPr sz="1700" b="1" spc="-110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424242"/>
                </a:solidFill>
                <a:latin typeface="Trebuchet MS"/>
                <a:cs typeface="Trebuchet MS"/>
              </a:rPr>
              <a:t>этой</a:t>
            </a:r>
            <a:r>
              <a:rPr sz="1700" b="1" spc="-83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424242"/>
                </a:solidFill>
                <a:latin typeface="Trebuchet MS"/>
                <a:cs typeface="Trebuchet MS"/>
              </a:rPr>
              <a:t>таблице</a:t>
            </a:r>
            <a:r>
              <a:rPr sz="1700" b="1" spc="-99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b="1" spc="-11" dirty="0">
                <a:solidFill>
                  <a:srgbClr val="424242"/>
                </a:solidFill>
                <a:latin typeface="Trebuchet MS"/>
                <a:cs typeface="Trebuchet MS"/>
              </a:rPr>
              <a:t>будут</a:t>
            </a:r>
            <a:r>
              <a:rPr sz="1700" b="1" spc="-72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424242"/>
                </a:solidFill>
                <a:latin typeface="Trebuchet MS"/>
                <a:cs typeface="Trebuchet MS"/>
              </a:rPr>
              <a:t>написаны</a:t>
            </a:r>
            <a:r>
              <a:rPr sz="1700" b="1" spc="-110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424242"/>
                </a:solidFill>
                <a:latin typeface="Trebuchet MS"/>
                <a:cs typeface="Trebuchet MS"/>
              </a:rPr>
              <a:t>фамилии</a:t>
            </a:r>
            <a:r>
              <a:rPr sz="1700" b="1" spc="-116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424242"/>
                </a:solidFill>
                <a:latin typeface="Trebuchet MS"/>
                <a:cs typeface="Trebuchet MS"/>
              </a:rPr>
              <a:t>ровно</a:t>
            </a:r>
            <a:r>
              <a:rPr sz="1700" b="1" spc="-99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b="1" spc="-22" dirty="0">
                <a:solidFill>
                  <a:srgbClr val="424242"/>
                </a:solidFill>
                <a:latin typeface="Trebuchet MS"/>
                <a:cs typeface="Trebuchet MS"/>
              </a:rPr>
              <a:t>так, </a:t>
            </a:r>
            <a:r>
              <a:rPr sz="1700" b="1" dirty="0">
                <a:solidFill>
                  <a:srgbClr val="424242"/>
                </a:solidFill>
                <a:latin typeface="Trebuchet MS"/>
                <a:cs typeface="Trebuchet MS"/>
              </a:rPr>
              <a:t>как</a:t>
            </a:r>
            <a:r>
              <a:rPr sz="1700" b="1" spc="-77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424242"/>
                </a:solidFill>
                <a:latin typeface="Trebuchet MS"/>
                <a:cs typeface="Trebuchet MS"/>
              </a:rPr>
              <a:t>они</a:t>
            </a:r>
            <a:r>
              <a:rPr sz="1700" b="1" spc="-99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b="1" spc="-11" dirty="0">
                <a:solidFill>
                  <a:srgbClr val="424242"/>
                </a:solidFill>
                <a:latin typeface="Trebuchet MS"/>
                <a:cs typeface="Trebuchet MS"/>
              </a:rPr>
              <a:t>вводились.</a:t>
            </a:r>
            <a:r>
              <a:rPr sz="1700" b="1" spc="-77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424242"/>
                </a:solidFill>
                <a:latin typeface="Trebuchet MS"/>
                <a:cs typeface="Trebuchet MS"/>
              </a:rPr>
              <a:t>Проверьте</a:t>
            </a:r>
            <a:r>
              <a:rPr sz="1700" b="1" spc="-83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b="1" spc="-11" dirty="0">
                <a:solidFill>
                  <a:srgbClr val="424242"/>
                </a:solidFill>
                <a:latin typeface="Trebuchet MS"/>
                <a:cs typeface="Trebuchet MS"/>
              </a:rPr>
              <a:t>правильность написания</a:t>
            </a:r>
            <a:r>
              <a:rPr sz="1700" b="1" spc="-99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b="1" spc="132" dirty="0">
                <a:solidFill>
                  <a:srgbClr val="424242"/>
                </a:solidFill>
                <a:latin typeface="Trebuchet MS"/>
                <a:cs typeface="Trebuchet MS"/>
              </a:rPr>
              <a:t>ФИО</a:t>
            </a:r>
            <a:r>
              <a:rPr sz="1700" b="1" spc="-94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424242"/>
                </a:solidFill>
                <a:latin typeface="Trebuchet MS"/>
                <a:cs typeface="Trebuchet MS"/>
              </a:rPr>
              <a:t>и</a:t>
            </a:r>
            <a:r>
              <a:rPr sz="1700" b="1" spc="-88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b="1" spc="-11" dirty="0">
                <a:solidFill>
                  <a:srgbClr val="424242"/>
                </a:solidFill>
                <a:latin typeface="Trebuchet MS"/>
                <a:cs typeface="Trebuchet MS"/>
              </a:rPr>
              <a:t>выданных</a:t>
            </a:r>
            <a:r>
              <a:rPr sz="1700" b="1" spc="-94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424242"/>
                </a:solidFill>
                <a:latin typeface="Trebuchet MS"/>
                <a:cs typeface="Trebuchet MS"/>
              </a:rPr>
              <a:t>кодов</a:t>
            </a:r>
            <a:r>
              <a:rPr sz="1700" b="1" spc="-72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700" b="1" spc="-11" dirty="0">
                <a:solidFill>
                  <a:srgbClr val="424242"/>
                </a:solidFill>
                <a:latin typeface="Trebuchet MS"/>
                <a:cs typeface="Trebuchet MS"/>
              </a:rPr>
              <a:t>участников!</a:t>
            </a:r>
            <a:endParaRPr sz="1700" dirty="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" y="5751127"/>
            <a:ext cx="4022581" cy="1299690"/>
            <a:chOff x="0" y="5215128"/>
            <a:chExt cx="3649979" cy="117856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215128"/>
              <a:ext cx="3649979" cy="117805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5280660"/>
              <a:ext cx="3572510" cy="1047115"/>
            </a:xfrm>
            <a:custGeom>
              <a:avLst/>
              <a:gdLst/>
              <a:ahLst/>
              <a:cxnLst/>
              <a:rect l="l" t="t" r="r" b="b"/>
              <a:pathLst>
                <a:path w="3572510" h="1047114">
                  <a:moveTo>
                    <a:pt x="3453130" y="0"/>
                  </a:moveTo>
                  <a:lnTo>
                    <a:pt x="0" y="0"/>
                  </a:lnTo>
                  <a:lnTo>
                    <a:pt x="0" y="1046988"/>
                  </a:lnTo>
                  <a:lnTo>
                    <a:pt x="3453130" y="1046988"/>
                  </a:lnTo>
                  <a:lnTo>
                    <a:pt x="3499496" y="1037629"/>
                  </a:lnTo>
                  <a:lnTo>
                    <a:pt x="3537362" y="1012109"/>
                  </a:lnTo>
                  <a:lnTo>
                    <a:pt x="3562893" y="974255"/>
                  </a:lnTo>
                  <a:lnTo>
                    <a:pt x="3572256" y="927900"/>
                  </a:lnTo>
                  <a:lnTo>
                    <a:pt x="3572256" y="119125"/>
                  </a:lnTo>
                  <a:lnTo>
                    <a:pt x="3562893" y="72759"/>
                  </a:lnTo>
                  <a:lnTo>
                    <a:pt x="3537362" y="34893"/>
                  </a:lnTo>
                  <a:lnTo>
                    <a:pt x="3499496" y="9362"/>
                  </a:lnTo>
                  <a:lnTo>
                    <a:pt x="34531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59178" y="5704854"/>
            <a:ext cx="2833583" cy="1132391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99">
              <a:spcBef>
                <a:spcPts val="110"/>
              </a:spcBef>
            </a:pPr>
            <a:r>
              <a:rPr sz="2400" b="1" dirty="0">
                <a:solidFill>
                  <a:srgbClr val="11AEA7"/>
                </a:solidFill>
                <a:latin typeface="Trebuchet MS"/>
                <a:cs typeface="Trebuchet MS"/>
              </a:rPr>
              <a:t>через</a:t>
            </a:r>
            <a:r>
              <a:rPr sz="2400" b="1" spc="-143" dirty="0">
                <a:solidFill>
                  <a:srgbClr val="11AEA7"/>
                </a:solidFill>
                <a:latin typeface="Trebuchet MS"/>
                <a:cs typeface="Trebuchet MS"/>
              </a:rPr>
              <a:t> </a:t>
            </a:r>
            <a:r>
              <a:rPr sz="10900" b="1" spc="-710" baseline="-2104" dirty="0">
                <a:solidFill>
                  <a:srgbClr val="11AEA7"/>
                </a:solidFill>
                <a:latin typeface="Trebuchet MS"/>
                <a:cs typeface="Trebuchet MS"/>
              </a:rPr>
              <a:t>14</a:t>
            </a:r>
            <a:r>
              <a:rPr sz="10900" b="1" spc="-1256" baseline="-2104" dirty="0">
                <a:solidFill>
                  <a:srgbClr val="11AEA7"/>
                </a:solidFill>
                <a:latin typeface="Trebuchet MS"/>
                <a:cs typeface="Trebuchet MS"/>
              </a:rPr>
              <a:t> </a:t>
            </a:r>
            <a:r>
              <a:rPr sz="2400" b="1" spc="-22" dirty="0">
                <a:solidFill>
                  <a:srgbClr val="11AEA7"/>
                </a:solidFill>
                <a:latin typeface="Trebuchet MS"/>
                <a:cs typeface="Trebuchet MS"/>
              </a:rPr>
              <a:t>дней</a:t>
            </a:r>
            <a:endParaRPr sz="2400" dirty="0">
              <a:latin typeface="Trebuchet MS"/>
              <a:cs typeface="Trebuchet MS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56417" y="1462151"/>
            <a:ext cx="7171785" cy="4294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1307" y="4140053"/>
            <a:ext cx="2462677" cy="969165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70" marR="5715">
              <a:spcBef>
                <a:spcPts val="110"/>
              </a:spcBef>
            </a:pPr>
            <a:r>
              <a:rPr sz="1500" spc="-6" dirty="0">
                <a:latin typeface="Microsoft Sans Serif" panose="020B0604020202020204"/>
                <a:cs typeface="Microsoft Sans Serif" panose="020B0604020202020204"/>
              </a:rPr>
              <a:t>После </a:t>
            </a:r>
            <a:r>
              <a:rPr sz="1500" spc="-22" dirty="0">
                <a:latin typeface="Microsoft Sans Serif" panose="020B0604020202020204"/>
                <a:cs typeface="Microsoft Sans Serif" panose="020B0604020202020204"/>
              </a:rPr>
              <a:t>организованного</a:t>
            </a:r>
            <a:r>
              <a:rPr sz="1500" spc="6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500" dirty="0">
                <a:latin typeface="Microsoft Sans Serif" panose="020B0604020202020204"/>
                <a:cs typeface="Microsoft Sans Serif" panose="020B0604020202020204"/>
              </a:rPr>
              <a:t>в </a:t>
            </a:r>
            <a:r>
              <a:rPr sz="1500" spc="6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500" spc="-22" dirty="0">
                <a:latin typeface="Microsoft Sans Serif" panose="020B0604020202020204"/>
                <a:cs typeface="Microsoft Sans Serif" panose="020B0604020202020204"/>
              </a:rPr>
              <a:t>школе</a:t>
            </a:r>
            <a:r>
              <a:rPr sz="1500" spc="-6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500" spc="-22" dirty="0">
                <a:latin typeface="Microsoft Sans Serif" panose="020B0604020202020204"/>
                <a:cs typeface="Microsoft Sans Serif" panose="020B0604020202020204"/>
              </a:rPr>
              <a:t>разбора</a:t>
            </a:r>
            <a:r>
              <a:rPr sz="150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500" spc="-17" dirty="0">
                <a:latin typeface="Microsoft Sans Serif" panose="020B0604020202020204"/>
                <a:cs typeface="Microsoft Sans Serif" panose="020B0604020202020204"/>
              </a:rPr>
              <a:t>заданий</a:t>
            </a:r>
            <a:r>
              <a:rPr sz="1500" spc="-6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500" dirty="0">
                <a:latin typeface="Microsoft Sans Serif" panose="020B0604020202020204"/>
                <a:cs typeface="Microsoft Sans Serif" panose="020B0604020202020204"/>
              </a:rPr>
              <a:t>у </a:t>
            </a:r>
            <a:r>
              <a:rPr sz="1500" spc="6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500" spc="-17" dirty="0">
                <a:latin typeface="Microsoft Sans Serif" panose="020B0604020202020204"/>
                <a:cs typeface="Microsoft Sans Serif" panose="020B0604020202020204"/>
              </a:rPr>
              <a:t>ученика </a:t>
            </a:r>
            <a:r>
              <a:rPr sz="1500" spc="-28" dirty="0">
                <a:latin typeface="Microsoft Sans Serif" panose="020B0604020202020204"/>
                <a:cs typeface="Microsoft Sans Serif" panose="020B0604020202020204"/>
              </a:rPr>
              <a:t>возникли</a:t>
            </a:r>
            <a:r>
              <a:rPr sz="1500" spc="-22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500" spc="-11" dirty="0">
                <a:latin typeface="Microsoft Sans Serif" panose="020B0604020202020204"/>
                <a:cs typeface="Microsoft Sans Serif" panose="020B0604020202020204"/>
              </a:rPr>
              <a:t>вопросы </a:t>
            </a:r>
            <a:r>
              <a:rPr sz="1500" spc="-391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500" spc="-17" dirty="0">
                <a:latin typeface="Microsoft Sans Serif" panose="020B0604020202020204"/>
                <a:cs typeface="Microsoft Sans Serif" panose="020B0604020202020204"/>
              </a:rPr>
              <a:t>по</a:t>
            </a:r>
            <a:r>
              <a:rPr sz="1500" spc="6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500" spc="-11" dirty="0">
                <a:latin typeface="Microsoft Sans Serif" panose="020B0604020202020204"/>
                <a:cs typeface="Microsoft Sans Serif" panose="020B0604020202020204"/>
              </a:rPr>
              <a:t>решениям.</a:t>
            </a:r>
            <a:endParaRPr sz="15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17899" y="2521225"/>
            <a:ext cx="1358356" cy="475801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271145" marR="5715" indent="-257810">
              <a:spcBef>
                <a:spcPts val="110"/>
              </a:spcBef>
            </a:pPr>
            <a:r>
              <a:rPr sz="1500" spc="-22" dirty="0">
                <a:solidFill>
                  <a:srgbClr val="4D068C"/>
                </a:solidFill>
                <a:latin typeface="Microsoft Sans Serif" panose="020B0604020202020204"/>
                <a:cs typeface="Microsoft Sans Serif" panose="020B0604020202020204"/>
              </a:rPr>
              <a:t>Задает </a:t>
            </a:r>
            <a:r>
              <a:rPr sz="1500" spc="-17" dirty="0">
                <a:solidFill>
                  <a:srgbClr val="4D068C"/>
                </a:solidFill>
                <a:latin typeface="Microsoft Sans Serif" panose="020B0604020202020204"/>
                <a:cs typeface="Microsoft Sans Serif" panose="020B0604020202020204"/>
              </a:rPr>
              <a:t>вопрос </a:t>
            </a:r>
            <a:r>
              <a:rPr sz="1500" spc="-397" dirty="0">
                <a:solidFill>
                  <a:srgbClr val="4D068C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500" spc="-11" dirty="0">
                <a:solidFill>
                  <a:srgbClr val="4D068C"/>
                </a:solidFill>
                <a:latin typeface="Microsoft Sans Serif" panose="020B0604020202020204"/>
                <a:cs typeface="Microsoft Sans Serif" panose="020B0604020202020204"/>
              </a:rPr>
              <a:t>учителю.</a:t>
            </a:r>
            <a:endParaRPr sz="15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45466" y="2558941"/>
            <a:ext cx="2758702" cy="475801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70" marR="5715" indent="581660">
              <a:spcBef>
                <a:spcPts val="110"/>
              </a:spcBef>
            </a:pPr>
            <a:r>
              <a:rPr sz="1500" spc="-17" dirty="0">
                <a:solidFill>
                  <a:srgbClr val="4D068C"/>
                </a:solidFill>
                <a:latin typeface="Microsoft Sans Serif" panose="020B0604020202020204"/>
                <a:cs typeface="Microsoft Sans Serif" panose="020B0604020202020204"/>
              </a:rPr>
              <a:t>Передает</a:t>
            </a:r>
            <a:r>
              <a:rPr sz="1500" spc="6" dirty="0">
                <a:solidFill>
                  <a:srgbClr val="4D068C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500" spc="-17" dirty="0">
                <a:solidFill>
                  <a:srgbClr val="4D068C"/>
                </a:solidFill>
                <a:latin typeface="Microsoft Sans Serif" panose="020B0604020202020204"/>
                <a:cs typeface="Microsoft Sans Serif" panose="020B0604020202020204"/>
              </a:rPr>
              <a:t>вопрос </a:t>
            </a:r>
            <a:r>
              <a:rPr sz="1500" spc="-11" dirty="0">
                <a:solidFill>
                  <a:srgbClr val="4D068C"/>
                </a:solidFill>
                <a:latin typeface="Microsoft Sans Serif" panose="020B0604020202020204"/>
                <a:cs typeface="Microsoft Sans Serif" panose="020B0604020202020204"/>
              </a:rPr>
              <a:t> региональному</a:t>
            </a:r>
            <a:r>
              <a:rPr sz="1500" spc="-22" dirty="0">
                <a:solidFill>
                  <a:srgbClr val="4D068C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500" spc="-33" dirty="0">
                <a:solidFill>
                  <a:srgbClr val="4D068C"/>
                </a:solidFill>
                <a:latin typeface="Microsoft Sans Serif" panose="020B0604020202020204"/>
                <a:cs typeface="Microsoft Sans Serif" panose="020B0604020202020204"/>
              </a:rPr>
              <a:t>координатору.</a:t>
            </a:r>
            <a:endParaRPr sz="15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64575" y="6485028"/>
            <a:ext cx="2096669" cy="475801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70" marR="5715">
              <a:spcBef>
                <a:spcPts val="110"/>
              </a:spcBef>
            </a:pPr>
            <a:r>
              <a:rPr sz="1500" spc="-11" dirty="0">
                <a:latin typeface="Microsoft Sans Serif" panose="020B0604020202020204"/>
                <a:cs typeface="Microsoft Sans Serif" panose="020B0604020202020204"/>
              </a:rPr>
              <a:t>Составители </a:t>
            </a:r>
            <a:r>
              <a:rPr sz="1500" spc="-22" dirty="0">
                <a:latin typeface="Microsoft Sans Serif" panose="020B0604020202020204"/>
                <a:cs typeface="Microsoft Sans Serif" panose="020B0604020202020204"/>
              </a:rPr>
              <a:t>отвечают </a:t>
            </a:r>
            <a:r>
              <a:rPr sz="1500" spc="-402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500" spc="-11" dirty="0">
                <a:latin typeface="Microsoft Sans Serif" panose="020B0604020202020204"/>
                <a:cs typeface="Microsoft Sans Serif" panose="020B0604020202020204"/>
              </a:rPr>
              <a:t>на</a:t>
            </a:r>
            <a:r>
              <a:rPr sz="1500" spc="11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500" spc="-11" dirty="0">
                <a:latin typeface="Microsoft Sans Serif" panose="020B0604020202020204"/>
                <a:cs typeface="Microsoft Sans Serif" panose="020B0604020202020204"/>
              </a:rPr>
              <a:t>вопрос.</a:t>
            </a:r>
            <a:endParaRPr sz="15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33763" y="4428883"/>
            <a:ext cx="1317767" cy="475801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70" marR="5715" indent="205105">
              <a:spcBef>
                <a:spcPts val="110"/>
              </a:spcBef>
            </a:pPr>
            <a:r>
              <a:rPr sz="1500" spc="-17" dirty="0">
                <a:solidFill>
                  <a:srgbClr val="4D068C"/>
                </a:solidFill>
                <a:latin typeface="Microsoft Sans Serif" panose="020B0604020202020204"/>
                <a:cs typeface="Microsoft Sans Serif" panose="020B0604020202020204"/>
              </a:rPr>
              <a:t>Передает </a:t>
            </a:r>
            <a:r>
              <a:rPr sz="1500" spc="-11" dirty="0">
                <a:solidFill>
                  <a:srgbClr val="4D068C"/>
                </a:solidFill>
                <a:latin typeface="Microsoft Sans Serif" panose="020B0604020202020204"/>
                <a:cs typeface="Microsoft Sans Serif" panose="020B0604020202020204"/>
              </a:rPr>
              <a:t> вопрос</a:t>
            </a:r>
            <a:r>
              <a:rPr sz="1500" spc="-83" dirty="0">
                <a:solidFill>
                  <a:srgbClr val="4D068C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500" spc="-33" dirty="0">
                <a:solidFill>
                  <a:srgbClr val="4D068C"/>
                </a:solidFill>
                <a:latin typeface="Microsoft Sans Serif" panose="020B0604020202020204"/>
                <a:cs typeface="Microsoft Sans Serif" panose="020B0604020202020204"/>
              </a:rPr>
              <a:t>РПМК.</a:t>
            </a:r>
            <a:endParaRPr sz="15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48002" y="6509161"/>
            <a:ext cx="1471728" cy="475801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70" marR="5715">
              <a:spcBef>
                <a:spcPts val="110"/>
              </a:spcBef>
            </a:pPr>
            <a:r>
              <a:rPr sz="1500" spc="-44" dirty="0">
                <a:latin typeface="Microsoft Sans Serif" panose="020B0604020202020204"/>
                <a:cs typeface="Microsoft Sans Serif" panose="020B0604020202020204"/>
              </a:rPr>
              <a:t>РПМ</a:t>
            </a:r>
            <a:r>
              <a:rPr sz="1500" spc="-33" dirty="0">
                <a:latin typeface="Microsoft Sans Serif" panose="020B0604020202020204"/>
                <a:cs typeface="Microsoft Sans Serif" panose="020B0604020202020204"/>
              </a:rPr>
              <a:t>К</a:t>
            </a:r>
            <a:r>
              <a:rPr sz="1500" spc="11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500" spc="-33" dirty="0">
                <a:latin typeface="Microsoft Sans Serif" panose="020B0604020202020204"/>
                <a:cs typeface="Microsoft Sans Serif" panose="020B0604020202020204"/>
              </a:rPr>
              <a:t>о</a:t>
            </a:r>
            <a:r>
              <a:rPr sz="1500" dirty="0">
                <a:latin typeface="Microsoft Sans Serif" panose="020B0604020202020204"/>
                <a:cs typeface="Microsoft Sans Serif" panose="020B0604020202020204"/>
              </a:rPr>
              <a:t>т</a:t>
            </a:r>
            <a:r>
              <a:rPr sz="1500" spc="-22" dirty="0">
                <a:latin typeface="Microsoft Sans Serif" panose="020B0604020202020204"/>
                <a:cs typeface="Microsoft Sans Serif" panose="020B0604020202020204"/>
              </a:rPr>
              <a:t>в</a:t>
            </a:r>
            <a:r>
              <a:rPr sz="1500" spc="-55" dirty="0">
                <a:latin typeface="Microsoft Sans Serif" panose="020B0604020202020204"/>
                <a:cs typeface="Microsoft Sans Serif" panose="020B0604020202020204"/>
              </a:rPr>
              <a:t>е</a:t>
            </a:r>
            <a:r>
              <a:rPr sz="1500" spc="-11" dirty="0">
                <a:latin typeface="Microsoft Sans Serif" panose="020B0604020202020204"/>
                <a:cs typeface="Microsoft Sans Serif" panose="020B0604020202020204"/>
              </a:rPr>
              <a:t>ча</a:t>
            </a:r>
            <a:r>
              <a:rPr sz="1500" spc="-44" dirty="0">
                <a:latin typeface="Microsoft Sans Serif" panose="020B0604020202020204"/>
                <a:cs typeface="Microsoft Sans Serif" panose="020B0604020202020204"/>
              </a:rPr>
              <a:t>ю</a:t>
            </a:r>
            <a:r>
              <a:rPr sz="1500" dirty="0">
                <a:latin typeface="Microsoft Sans Serif" panose="020B0604020202020204"/>
                <a:cs typeface="Microsoft Sans Serif" panose="020B0604020202020204"/>
              </a:rPr>
              <a:t>т  </a:t>
            </a:r>
            <a:r>
              <a:rPr sz="1500" spc="-11" dirty="0">
                <a:latin typeface="Microsoft Sans Serif" panose="020B0604020202020204"/>
                <a:cs typeface="Microsoft Sans Serif" panose="020B0604020202020204"/>
              </a:rPr>
              <a:t>на</a:t>
            </a:r>
            <a:r>
              <a:rPr sz="1500" spc="6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500" spc="-11" dirty="0">
                <a:latin typeface="Microsoft Sans Serif" panose="020B0604020202020204"/>
                <a:cs typeface="Microsoft Sans Serif" panose="020B0604020202020204"/>
              </a:rPr>
              <a:t>вопрос.</a:t>
            </a:r>
            <a:endParaRPr sz="15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36877" y="4191588"/>
            <a:ext cx="2276524" cy="475801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70" marR="5715">
              <a:spcBef>
                <a:spcPts val="110"/>
              </a:spcBef>
            </a:pPr>
            <a:r>
              <a:rPr sz="1500" spc="-17" dirty="0">
                <a:latin typeface="Microsoft Sans Serif" panose="020B0604020202020204"/>
                <a:cs typeface="Microsoft Sans Serif" panose="020B0604020202020204"/>
              </a:rPr>
              <a:t>Учитель по </a:t>
            </a:r>
            <a:r>
              <a:rPr sz="1500" spc="-28" dirty="0">
                <a:latin typeface="Microsoft Sans Serif" panose="020B0604020202020204"/>
                <a:cs typeface="Microsoft Sans Serif" panose="020B0604020202020204"/>
              </a:rPr>
              <a:t>возможности </a:t>
            </a:r>
            <a:r>
              <a:rPr sz="1500" spc="-397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500" spc="-28" dirty="0">
                <a:latin typeface="Microsoft Sans Serif" panose="020B0604020202020204"/>
                <a:cs typeface="Microsoft Sans Serif" panose="020B0604020202020204"/>
              </a:rPr>
              <a:t>отвечает</a:t>
            </a:r>
            <a:r>
              <a:rPr sz="1500" spc="6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500" spc="-11" dirty="0">
                <a:latin typeface="Microsoft Sans Serif" panose="020B0604020202020204"/>
                <a:cs typeface="Microsoft Sans Serif" panose="020B0604020202020204"/>
              </a:rPr>
              <a:t>на</a:t>
            </a:r>
            <a:r>
              <a:rPr sz="1500" spc="11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500" spc="-11" dirty="0">
                <a:latin typeface="Microsoft Sans Serif" panose="020B0604020202020204"/>
                <a:cs typeface="Microsoft Sans Serif" panose="020B0604020202020204"/>
              </a:rPr>
              <a:t>вопрос.</a:t>
            </a:r>
            <a:endParaRPr sz="15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38147" y="5212524"/>
            <a:ext cx="1648083" cy="475801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70" marR="5715">
              <a:spcBef>
                <a:spcPts val="110"/>
              </a:spcBef>
            </a:pPr>
            <a:r>
              <a:rPr sz="1500" spc="-17" dirty="0">
                <a:solidFill>
                  <a:srgbClr val="4D068C"/>
                </a:solidFill>
                <a:latin typeface="Microsoft Sans Serif" panose="020B0604020202020204"/>
                <a:cs typeface="Microsoft Sans Serif" panose="020B0604020202020204"/>
              </a:rPr>
              <a:t>Передает</a:t>
            </a:r>
            <a:r>
              <a:rPr sz="1500" spc="-11" dirty="0">
                <a:solidFill>
                  <a:srgbClr val="4D068C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500" spc="-17" dirty="0">
                <a:solidFill>
                  <a:srgbClr val="4D068C"/>
                </a:solidFill>
                <a:latin typeface="Microsoft Sans Serif" panose="020B0604020202020204"/>
                <a:cs typeface="Microsoft Sans Serif" panose="020B0604020202020204"/>
              </a:rPr>
              <a:t>вопрос </a:t>
            </a:r>
            <a:r>
              <a:rPr sz="1500" spc="-397" dirty="0">
                <a:solidFill>
                  <a:srgbClr val="4D068C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500" spc="-17" dirty="0">
                <a:solidFill>
                  <a:srgbClr val="4D068C"/>
                </a:solidFill>
                <a:latin typeface="Microsoft Sans Serif" panose="020B0604020202020204"/>
                <a:cs typeface="Microsoft Sans Serif" panose="020B0604020202020204"/>
              </a:rPr>
              <a:t>составителям.</a:t>
            </a:r>
            <a:endParaRPr sz="15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66827" y="4167564"/>
            <a:ext cx="1648083" cy="475801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algn="ctr">
              <a:spcBef>
                <a:spcPts val="110"/>
              </a:spcBef>
            </a:pPr>
            <a:r>
              <a:rPr sz="1500" spc="-17" dirty="0">
                <a:solidFill>
                  <a:srgbClr val="4D068C"/>
                </a:solidFill>
                <a:latin typeface="Microsoft Sans Serif" panose="020B0604020202020204"/>
                <a:cs typeface="Microsoft Sans Serif" panose="020B0604020202020204"/>
              </a:rPr>
              <a:t>Передает</a:t>
            </a:r>
            <a:r>
              <a:rPr sz="1500" spc="386" dirty="0">
                <a:solidFill>
                  <a:srgbClr val="4D068C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500" spc="-17" dirty="0">
                <a:solidFill>
                  <a:srgbClr val="4D068C"/>
                </a:solidFill>
                <a:latin typeface="Microsoft Sans Serif" panose="020B0604020202020204"/>
                <a:cs typeface="Microsoft Sans Serif" panose="020B0604020202020204"/>
              </a:rPr>
              <a:t>вопрос</a:t>
            </a:r>
            <a:endParaRPr sz="1500">
              <a:latin typeface="Microsoft Sans Serif" panose="020B0604020202020204"/>
              <a:cs typeface="Microsoft Sans Serif" panose="020B0604020202020204"/>
            </a:endParaRPr>
          </a:p>
          <a:p>
            <a:pPr marL="635" algn="ctr"/>
            <a:r>
              <a:rPr sz="1500" spc="-6" dirty="0">
                <a:solidFill>
                  <a:srgbClr val="4D068C"/>
                </a:solidFill>
                <a:latin typeface="Microsoft Sans Serif" panose="020B0604020202020204"/>
                <a:cs typeface="Microsoft Sans Serif" panose="020B0604020202020204"/>
              </a:rPr>
              <a:t>«Сириусу».</a:t>
            </a:r>
            <a:endParaRPr sz="15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099274" y="160642"/>
            <a:ext cx="4730803" cy="565813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3500" spc="-11" dirty="0">
                <a:solidFill>
                  <a:srgbClr val="FFFFFF"/>
                </a:solidFill>
              </a:rPr>
              <a:t>Вопросы</a:t>
            </a:r>
            <a:r>
              <a:rPr sz="3500" spc="-94" dirty="0">
                <a:solidFill>
                  <a:srgbClr val="FFFFFF"/>
                </a:solidFill>
              </a:rPr>
              <a:t> </a:t>
            </a:r>
            <a:r>
              <a:rPr sz="3500" spc="-11" dirty="0">
                <a:solidFill>
                  <a:srgbClr val="FFFFFF"/>
                </a:solidFill>
              </a:rPr>
              <a:t>участников</a:t>
            </a:r>
            <a:endParaRPr sz="3500"/>
          </a:p>
        </p:txBody>
      </p:sp>
      <p:grpSp>
        <p:nvGrpSpPr>
          <p:cNvPr id="12" name="object 12"/>
          <p:cNvGrpSpPr/>
          <p:nvPr/>
        </p:nvGrpSpPr>
        <p:grpSpPr>
          <a:xfrm>
            <a:off x="1018794" y="1356882"/>
            <a:ext cx="11173373" cy="5989357"/>
            <a:chOff x="924426" y="1230421"/>
            <a:chExt cx="10138410" cy="5431155"/>
          </a:xfrm>
        </p:grpSpPr>
        <p:sp>
          <p:nvSpPr>
            <p:cNvPr id="13" name="object 13"/>
            <p:cNvSpPr/>
            <p:nvPr/>
          </p:nvSpPr>
          <p:spPr>
            <a:xfrm>
              <a:off x="1165592" y="2015685"/>
              <a:ext cx="9878695" cy="4626610"/>
            </a:xfrm>
            <a:custGeom>
              <a:avLst/>
              <a:gdLst/>
              <a:ahLst/>
              <a:cxnLst/>
              <a:rect l="l" t="t" r="r" b="b"/>
              <a:pathLst>
                <a:path w="9878695" h="4626609">
                  <a:moveTo>
                    <a:pt x="0" y="771099"/>
                  </a:moveTo>
                  <a:lnTo>
                    <a:pt x="1517" y="722333"/>
                  </a:lnTo>
                  <a:lnTo>
                    <a:pt x="6007" y="674374"/>
                  </a:lnTo>
                  <a:lnTo>
                    <a:pt x="13382" y="627310"/>
                  </a:lnTo>
                  <a:lnTo>
                    <a:pt x="23550" y="581234"/>
                  </a:lnTo>
                  <a:lnTo>
                    <a:pt x="36420" y="536234"/>
                  </a:lnTo>
                  <a:lnTo>
                    <a:pt x="51903" y="492402"/>
                  </a:lnTo>
                  <a:lnTo>
                    <a:pt x="69909" y="449828"/>
                  </a:lnTo>
                  <a:lnTo>
                    <a:pt x="90346" y="408601"/>
                  </a:lnTo>
                  <a:lnTo>
                    <a:pt x="113125" y="368813"/>
                  </a:lnTo>
                  <a:lnTo>
                    <a:pt x="138155" y="330553"/>
                  </a:lnTo>
                  <a:lnTo>
                    <a:pt x="165346" y="293912"/>
                  </a:lnTo>
                  <a:lnTo>
                    <a:pt x="194607" y="258981"/>
                  </a:lnTo>
                  <a:lnTo>
                    <a:pt x="225849" y="225849"/>
                  </a:lnTo>
                  <a:lnTo>
                    <a:pt x="258981" y="194607"/>
                  </a:lnTo>
                  <a:lnTo>
                    <a:pt x="293912" y="165346"/>
                  </a:lnTo>
                  <a:lnTo>
                    <a:pt x="330553" y="138155"/>
                  </a:lnTo>
                  <a:lnTo>
                    <a:pt x="368813" y="113125"/>
                  </a:lnTo>
                  <a:lnTo>
                    <a:pt x="408601" y="90346"/>
                  </a:lnTo>
                  <a:lnTo>
                    <a:pt x="449828" y="69909"/>
                  </a:lnTo>
                  <a:lnTo>
                    <a:pt x="492402" y="51903"/>
                  </a:lnTo>
                  <a:lnTo>
                    <a:pt x="536234" y="36420"/>
                  </a:lnTo>
                  <a:lnTo>
                    <a:pt x="581234" y="23550"/>
                  </a:lnTo>
                  <a:lnTo>
                    <a:pt x="627311" y="13382"/>
                  </a:lnTo>
                  <a:lnTo>
                    <a:pt x="674374" y="6007"/>
                  </a:lnTo>
                  <a:lnTo>
                    <a:pt x="722333" y="1517"/>
                  </a:lnTo>
                  <a:lnTo>
                    <a:pt x="771099" y="0"/>
                  </a:lnTo>
                  <a:lnTo>
                    <a:pt x="9107027" y="0"/>
                  </a:lnTo>
                  <a:lnTo>
                    <a:pt x="9157955" y="1682"/>
                  </a:lnTo>
                  <a:lnTo>
                    <a:pt x="9208384" y="6687"/>
                  </a:lnTo>
                  <a:lnTo>
                    <a:pt x="9258164" y="14953"/>
                  </a:lnTo>
                  <a:lnTo>
                    <a:pt x="9307145" y="26418"/>
                  </a:lnTo>
                  <a:lnTo>
                    <a:pt x="9355179" y="41019"/>
                  </a:lnTo>
                  <a:lnTo>
                    <a:pt x="9402114" y="58696"/>
                  </a:lnTo>
                  <a:lnTo>
                    <a:pt x="9447802" y="79385"/>
                  </a:lnTo>
                  <a:lnTo>
                    <a:pt x="9492091" y="103025"/>
                  </a:lnTo>
                  <a:lnTo>
                    <a:pt x="9534834" y="129553"/>
                  </a:lnTo>
                  <a:lnTo>
                    <a:pt x="9575878" y="158908"/>
                  </a:lnTo>
                  <a:lnTo>
                    <a:pt x="9615076" y="191027"/>
                  </a:lnTo>
                  <a:lnTo>
                    <a:pt x="9652277" y="225849"/>
                  </a:lnTo>
                  <a:lnTo>
                    <a:pt x="9687099" y="263050"/>
                  </a:lnTo>
                  <a:lnTo>
                    <a:pt x="9719218" y="302248"/>
                  </a:lnTo>
                  <a:lnTo>
                    <a:pt x="9748573" y="343293"/>
                  </a:lnTo>
                  <a:lnTo>
                    <a:pt x="9775102" y="386035"/>
                  </a:lnTo>
                  <a:lnTo>
                    <a:pt x="9798741" y="430324"/>
                  </a:lnTo>
                  <a:lnTo>
                    <a:pt x="9819431" y="476012"/>
                  </a:lnTo>
                  <a:lnTo>
                    <a:pt x="9837107" y="522947"/>
                  </a:lnTo>
                  <a:lnTo>
                    <a:pt x="9851709" y="570981"/>
                  </a:lnTo>
                  <a:lnTo>
                    <a:pt x="9863174" y="619962"/>
                  </a:lnTo>
                  <a:lnTo>
                    <a:pt x="9871440" y="669742"/>
                  </a:lnTo>
                  <a:lnTo>
                    <a:pt x="9876445" y="720171"/>
                  </a:lnTo>
                  <a:lnTo>
                    <a:pt x="9878127" y="771099"/>
                  </a:lnTo>
                  <a:lnTo>
                    <a:pt x="9878127" y="3855403"/>
                  </a:lnTo>
                  <a:lnTo>
                    <a:pt x="9876610" y="3904169"/>
                  </a:lnTo>
                  <a:lnTo>
                    <a:pt x="9872119" y="3952128"/>
                  </a:lnTo>
                  <a:lnTo>
                    <a:pt x="9864745" y="3999191"/>
                  </a:lnTo>
                  <a:lnTo>
                    <a:pt x="9854577" y="4045268"/>
                  </a:lnTo>
                  <a:lnTo>
                    <a:pt x="9841706" y="4090268"/>
                  </a:lnTo>
                  <a:lnTo>
                    <a:pt x="9826223" y="4134100"/>
                  </a:lnTo>
                  <a:lnTo>
                    <a:pt x="9808218" y="4176674"/>
                  </a:lnTo>
                  <a:lnTo>
                    <a:pt x="9787781" y="4217901"/>
                  </a:lnTo>
                  <a:lnTo>
                    <a:pt x="9765002" y="4257689"/>
                  </a:lnTo>
                  <a:lnTo>
                    <a:pt x="9739972" y="4295949"/>
                  </a:lnTo>
                  <a:lnTo>
                    <a:pt x="9712781" y="4332590"/>
                  </a:lnTo>
                  <a:lnTo>
                    <a:pt x="9683519" y="4367521"/>
                  </a:lnTo>
                  <a:lnTo>
                    <a:pt x="9652277" y="4400653"/>
                  </a:lnTo>
                  <a:lnTo>
                    <a:pt x="9619145" y="4431895"/>
                  </a:lnTo>
                  <a:lnTo>
                    <a:pt x="9584214" y="4461156"/>
                  </a:lnTo>
                  <a:lnTo>
                    <a:pt x="9547573" y="4488347"/>
                  </a:lnTo>
                  <a:lnTo>
                    <a:pt x="9509314" y="4513377"/>
                  </a:lnTo>
                  <a:lnTo>
                    <a:pt x="9469525" y="4536156"/>
                  </a:lnTo>
                  <a:lnTo>
                    <a:pt x="9428299" y="4556594"/>
                  </a:lnTo>
                  <a:lnTo>
                    <a:pt x="9385724" y="4574599"/>
                  </a:lnTo>
                  <a:lnTo>
                    <a:pt x="9341892" y="4590082"/>
                  </a:lnTo>
                  <a:lnTo>
                    <a:pt x="9296892" y="4602953"/>
                  </a:lnTo>
                  <a:lnTo>
                    <a:pt x="9250816" y="4613120"/>
                  </a:lnTo>
                  <a:lnTo>
                    <a:pt x="9203753" y="4620495"/>
                  </a:lnTo>
                  <a:lnTo>
                    <a:pt x="9155793" y="4624986"/>
                  </a:lnTo>
                  <a:lnTo>
                    <a:pt x="9107027" y="4626503"/>
                  </a:lnTo>
                  <a:lnTo>
                    <a:pt x="771099" y="4626503"/>
                  </a:lnTo>
                  <a:lnTo>
                    <a:pt x="722333" y="4624986"/>
                  </a:lnTo>
                  <a:lnTo>
                    <a:pt x="674374" y="4620495"/>
                  </a:lnTo>
                  <a:lnTo>
                    <a:pt x="627311" y="4613120"/>
                  </a:lnTo>
                  <a:lnTo>
                    <a:pt x="581234" y="4602953"/>
                  </a:lnTo>
                  <a:lnTo>
                    <a:pt x="536234" y="4590082"/>
                  </a:lnTo>
                  <a:lnTo>
                    <a:pt x="492402" y="4574599"/>
                  </a:lnTo>
                  <a:lnTo>
                    <a:pt x="449828" y="4556594"/>
                  </a:lnTo>
                  <a:lnTo>
                    <a:pt x="408601" y="4536156"/>
                  </a:lnTo>
                  <a:lnTo>
                    <a:pt x="368813" y="4513377"/>
                  </a:lnTo>
                  <a:lnTo>
                    <a:pt x="330553" y="4488347"/>
                  </a:lnTo>
                  <a:lnTo>
                    <a:pt x="293912" y="4461156"/>
                  </a:lnTo>
                  <a:lnTo>
                    <a:pt x="258981" y="4431895"/>
                  </a:lnTo>
                  <a:lnTo>
                    <a:pt x="225849" y="4400653"/>
                  </a:lnTo>
                  <a:lnTo>
                    <a:pt x="194607" y="4367521"/>
                  </a:lnTo>
                  <a:lnTo>
                    <a:pt x="165346" y="4332590"/>
                  </a:lnTo>
                  <a:lnTo>
                    <a:pt x="138155" y="4295949"/>
                  </a:lnTo>
                  <a:lnTo>
                    <a:pt x="113125" y="4257689"/>
                  </a:lnTo>
                  <a:lnTo>
                    <a:pt x="90346" y="4217901"/>
                  </a:lnTo>
                  <a:lnTo>
                    <a:pt x="69909" y="4176674"/>
                  </a:lnTo>
                  <a:lnTo>
                    <a:pt x="51903" y="4134100"/>
                  </a:lnTo>
                  <a:lnTo>
                    <a:pt x="36420" y="4090268"/>
                  </a:lnTo>
                  <a:lnTo>
                    <a:pt x="23550" y="4045268"/>
                  </a:lnTo>
                  <a:lnTo>
                    <a:pt x="13382" y="3999191"/>
                  </a:lnTo>
                  <a:lnTo>
                    <a:pt x="6007" y="3952128"/>
                  </a:lnTo>
                  <a:lnTo>
                    <a:pt x="1517" y="3904169"/>
                  </a:lnTo>
                  <a:lnTo>
                    <a:pt x="0" y="3855403"/>
                  </a:lnTo>
                  <a:lnTo>
                    <a:pt x="0" y="771099"/>
                  </a:lnTo>
                  <a:close/>
                </a:path>
              </a:pathLst>
            </a:custGeom>
            <a:ln w="38099">
              <a:solidFill>
                <a:srgbClr val="4D06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4426" y="1230421"/>
              <a:ext cx="1677421" cy="1555825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463651" y="1394946"/>
            <a:ext cx="588551" cy="1238067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7900" b="1" dirty="0">
                <a:solidFill>
                  <a:srgbClr val="4D068C"/>
                </a:solidFill>
                <a:latin typeface="Arial" panose="020B0604020202020204"/>
                <a:cs typeface="Arial" panose="020B0604020202020204"/>
              </a:rPr>
              <a:t>9</a:t>
            </a:r>
            <a:endParaRPr sz="79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202517" y="2849343"/>
            <a:ext cx="8690401" cy="3794029"/>
            <a:chOff x="1998503" y="2583787"/>
            <a:chExt cx="7885430" cy="3440429"/>
          </a:xfrm>
        </p:grpSpPr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95707" y="2888481"/>
              <a:ext cx="1203176" cy="66465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72313" y="2888868"/>
              <a:ext cx="1203177" cy="66465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33472" y="5306733"/>
              <a:ext cx="1217123" cy="66465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21956" y="4962621"/>
              <a:ext cx="969528" cy="106120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98503" y="2583787"/>
              <a:ext cx="1107227" cy="106046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45780" y="2722408"/>
              <a:ext cx="961744" cy="92113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62197" y="2613793"/>
              <a:ext cx="1021693" cy="97854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74536" y="4809363"/>
              <a:ext cx="1085524" cy="1039683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8816054" y="4236170"/>
            <a:ext cx="2782496" cy="2086085"/>
            <a:chOff x="7999444" y="3841363"/>
            <a:chExt cx="2524760" cy="1891664"/>
          </a:xfrm>
        </p:grpSpPr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454928" y="4708434"/>
              <a:ext cx="1069211" cy="102405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999444" y="3878702"/>
              <a:ext cx="1274503" cy="135295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965719" y="3841363"/>
              <a:ext cx="783826" cy="126465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436600" cy="756285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25707" y="1426857"/>
            <a:ext cx="12412059" cy="5620318"/>
            <a:chOff x="477012" y="1293875"/>
            <a:chExt cx="11262360" cy="50965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7012" y="1293875"/>
              <a:ext cx="11262360" cy="509625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30352" y="1359407"/>
              <a:ext cx="11131550" cy="4965700"/>
            </a:xfrm>
            <a:custGeom>
              <a:avLst/>
              <a:gdLst/>
              <a:ahLst/>
              <a:cxnLst/>
              <a:rect l="l" t="t" r="r" b="b"/>
              <a:pathLst>
                <a:path w="11131550" h="4965700">
                  <a:moveTo>
                    <a:pt x="10887329" y="0"/>
                  </a:moveTo>
                  <a:lnTo>
                    <a:pt x="243941" y="0"/>
                  </a:lnTo>
                  <a:lnTo>
                    <a:pt x="194779" y="4956"/>
                  </a:lnTo>
                  <a:lnTo>
                    <a:pt x="148990" y="19171"/>
                  </a:lnTo>
                  <a:lnTo>
                    <a:pt x="107553" y="41663"/>
                  </a:lnTo>
                  <a:lnTo>
                    <a:pt x="71450" y="71453"/>
                  </a:lnTo>
                  <a:lnTo>
                    <a:pt x="41662" y="107559"/>
                  </a:lnTo>
                  <a:lnTo>
                    <a:pt x="19170" y="149000"/>
                  </a:lnTo>
                  <a:lnTo>
                    <a:pt x="4956" y="194796"/>
                  </a:lnTo>
                  <a:lnTo>
                    <a:pt x="0" y="243966"/>
                  </a:lnTo>
                  <a:lnTo>
                    <a:pt x="0" y="4721250"/>
                  </a:lnTo>
                  <a:lnTo>
                    <a:pt x="4956" y="4770412"/>
                  </a:lnTo>
                  <a:lnTo>
                    <a:pt x="19170" y="4816201"/>
                  </a:lnTo>
                  <a:lnTo>
                    <a:pt x="41662" y="4857638"/>
                  </a:lnTo>
                  <a:lnTo>
                    <a:pt x="71450" y="4893741"/>
                  </a:lnTo>
                  <a:lnTo>
                    <a:pt x="107553" y="4923529"/>
                  </a:lnTo>
                  <a:lnTo>
                    <a:pt x="148990" y="4946021"/>
                  </a:lnTo>
                  <a:lnTo>
                    <a:pt x="194779" y="4960235"/>
                  </a:lnTo>
                  <a:lnTo>
                    <a:pt x="243941" y="4965192"/>
                  </a:lnTo>
                  <a:lnTo>
                    <a:pt x="10887329" y="4965192"/>
                  </a:lnTo>
                  <a:lnTo>
                    <a:pt x="10936499" y="4960235"/>
                  </a:lnTo>
                  <a:lnTo>
                    <a:pt x="10982295" y="4946021"/>
                  </a:lnTo>
                  <a:lnTo>
                    <a:pt x="11023736" y="4923529"/>
                  </a:lnTo>
                  <a:lnTo>
                    <a:pt x="11059842" y="4893741"/>
                  </a:lnTo>
                  <a:lnTo>
                    <a:pt x="11089632" y="4857638"/>
                  </a:lnTo>
                  <a:lnTo>
                    <a:pt x="11112124" y="4816201"/>
                  </a:lnTo>
                  <a:lnTo>
                    <a:pt x="11126339" y="4770412"/>
                  </a:lnTo>
                  <a:lnTo>
                    <a:pt x="11131296" y="4721250"/>
                  </a:lnTo>
                  <a:lnTo>
                    <a:pt x="11131296" y="243966"/>
                  </a:lnTo>
                  <a:lnTo>
                    <a:pt x="11126339" y="194796"/>
                  </a:lnTo>
                  <a:lnTo>
                    <a:pt x="11112124" y="149000"/>
                  </a:lnTo>
                  <a:lnTo>
                    <a:pt x="11089632" y="107559"/>
                  </a:lnTo>
                  <a:lnTo>
                    <a:pt x="11059842" y="71453"/>
                  </a:lnTo>
                  <a:lnTo>
                    <a:pt x="11023736" y="41663"/>
                  </a:lnTo>
                  <a:lnTo>
                    <a:pt x="10982295" y="19171"/>
                  </a:lnTo>
                  <a:lnTo>
                    <a:pt x="10936499" y="4956"/>
                  </a:lnTo>
                  <a:lnTo>
                    <a:pt x="108873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14272" y="1606295"/>
              <a:ext cx="9363710" cy="410209"/>
            </a:xfrm>
            <a:custGeom>
              <a:avLst/>
              <a:gdLst/>
              <a:ahLst/>
              <a:cxnLst/>
              <a:rect l="l" t="t" r="r" b="b"/>
              <a:pathLst>
                <a:path w="9363710" h="410210">
                  <a:moveTo>
                    <a:pt x="4367784" y="198120"/>
                  </a:moveTo>
                  <a:lnTo>
                    <a:pt x="4362551" y="152679"/>
                  </a:lnTo>
                  <a:lnTo>
                    <a:pt x="4347654" y="110972"/>
                  </a:lnTo>
                  <a:lnTo>
                    <a:pt x="4324274" y="74193"/>
                  </a:lnTo>
                  <a:lnTo>
                    <a:pt x="4293590" y="43510"/>
                  </a:lnTo>
                  <a:lnTo>
                    <a:pt x="4256811" y="20129"/>
                  </a:lnTo>
                  <a:lnTo>
                    <a:pt x="4215104" y="5232"/>
                  </a:lnTo>
                  <a:lnTo>
                    <a:pt x="4169664" y="0"/>
                  </a:lnTo>
                  <a:lnTo>
                    <a:pt x="198120" y="0"/>
                  </a:lnTo>
                  <a:lnTo>
                    <a:pt x="152666" y="5232"/>
                  </a:lnTo>
                  <a:lnTo>
                    <a:pt x="110959" y="20129"/>
                  </a:lnTo>
                  <a:lnTo>
                    <a:pt x="74180" y="43510"/>
                  </a:lnTo>
                  <a:lnTo>
                    <a:pt x="43497" y="74193"/>
                  </a:lnTo>
                  <a:lnTo>
                    <a:pt x="20116" y="110972"/>
                  </a:lnTo>
                  <a:lnTo>
                    <a:pt x="5219" y="152679"/>
                  </a:lnTo>
                  <a:lnTo>
                    <a:pt x="0" y="198120"/>
                  </a:lnTo>
                  <a:lnTo>
                    <a:pt x="5219" y="243573"/>
                  </a:lnTo>
                  <a:lnTo>
                    <a:pt x="20116" y="285280"/>
                  </a:lnTo>
                  <a:lnTo>
                    <a:pt x="43497" y="322059"/>
                  </a:lnTo>
                  <a:lnTo>
                    <a:pt x="74180" y="352742"/>
                  </a:lnTo>
                  <a:lnTo>
                    <a:pt x="110959" y="376123"/>
                  </a:lnTo>
                  <a:lnTo>
                    <a:pt x="152666" y="391020"/>
                  </a:lnTo>
                  <a:lnTo>
                    <a:pt x="198120" y="396240"/>
                  </a:lnTo>
                  <a:lnTo>
                    <a:pt x="4169664" y="396240"/>
                  </a:lnTo>
                  <a:lnTo>
                    <a:pt x="4215104" y="391020"/>
                  </a:lnTo>
                  <a:lnTo>
                    <a:pt x="4256811" y="376123"/>
                  </a:lnTo>
                  <a:lnTo>
                    <a:pt x="4293590" y="352742"/>
                  </a:lnTo>
                  <a:lnTo>
                    <a:pt x="4324274" y="322059"/>
                  </a:lnTo>
                  <a:lnTo>
                    <a:pt x="4347654" y="285280"/>
                  </a:lnTo>
                  <a:lnTo>
                    <a:pt x="4362551" y="243573"/>
                  </a:lnTo>
                  <a:lnTo>
                    <a:pt x="4367784" y="198120"/>
                  </a:lnTo>
                  <a:close/>
                </a:path>
                <a:path w="9363710" h="410210">
                  <a:moveTo>
                    <a:pt x="9363456" y="211836"/>
                  </a:moveTo>
                  <a:lnTo>
                    <a:pt x="9358224" y="166395"/>
                  </a:lnTo>
                  <a:lnTo>
                    <a:pt x="9343326" y="124688"/>
                  </a:lnTo>
                  <a:lnTo>
                    <a:pt x="9319946" y="87909"/>
                  </a:lnTo>
                  <a:lnTo>
                    <a:pt x="9289263" y="57226"/>
                  </a:lnTo>
                  <a:lnTo>
                    <a:pt x="9252483" y="33845"/>
                  </a:lnTo>
                  <a:lnTo>
                    <a:pt x="9210777" y="18948"/>
                  </a:lnTo>
                  <a:lnTo>
                    <a:pt x="9165336" y="13716"/>
                  </a:lnTo>
                  <a:lnTo>
                    <a:pt x="5193792" y="13716"/>
                  </a:lnTo>
                  <a:lnTo>
                    <a:pt x="5148338" y="18948"/>
                  </a:lnTo>
                  <a:lnTo>
                    <a:pt x="5106632" y="33845"/>
                  </a:lnTo>
                  <a:lnTo>
                    <a:pt x="5069852" y="57226"/>
                  </a:lnTo>
                  <a:lnTo>
                    <a:pt x="5039169" y="87909"/>
                  </a:lnTo>
                  <a:lnTo>
                    <a:pt x="5015789" y="124688"/>
                  </a:lnTo>
                  <a:lnTo>
                    <a:pt x="5000891" y="166395"/>
                  </a:lnTo>
                  <a:lnTo>
                    <a:pt x="4995672" y="211836"/>
                  </a:lnTo>
                  <a:lnTo>
                    <a:pt x="5000891" y="257289"/>
                  </a:lnTo>
                  <a:lnTo>
                    <a:pt x="5015789" y="298996"/>
                  </a:lnTo>
                  <a:lnTo>
                    <a:pt x="5039169" y="335775"/>
                  </a:lnTo>
                  <a:lnTo>
                    <a:pt x="5069852" y="366458"/>
                  </a:lnTo>
                  <a:lnTo>
                    <a:pt x="5106632" y="389839"/>
                  </a:lnTo>
                  <a:lnTo>
                    <a:pt x="5148338" y="404736"/>
                  </a:lnTo>
                  <a:lnTo>
                    <a:pt x="5193792" y="409956"/>
                  </a:lnTo>
                  <a:lnTo>
                    <a:pt x="9165336" y="409956"/>
                  </a:lnTo>
                  <a:lnTo>
                    <a:pt x="9210777" y="404736"/>
                  </a:lnTo>
                  <a:lnTo>
                    <a:pt x="9252483" y="389839"/>
                  </a:lnTo>
                  <a:lnTo>
                    <a:pt x="9289263" y="366458"/>
                  </a:lnTo>
                  <a:lnTo>
                    <a:pt x="9319946" y="335775"/>
                  </a:lnTo>
                  <a:lnTo>
                    <a:pt x="9343326" y="298996"/>
                  </a:lnTo>
                  <a:lnTo>
                    <a:pt x="9358224" y="257289"/>
                  </a:lnTo>
                  <a:lnTo>
                    <a:pt x="9363456" y="211836"/>
                  </a:lnTo>
                  <a:close/>
                </a:path>
              </a:pathLst>
            </a:custGeom>
            <a:solidFill>
              <a:srgbClr val="11AE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96601" y="1032765"/>
            <a:ext cx="12249759" cy="381537"/>
          </a:xfrm>
          <a:prstGeom prst="rect">
            <a:avLst/>
          </a:prstGeom>
        </p:spPr>
        <p:txBody>
          <a:bodyPr vert="horz" wrap="square" lIns="0" tIns="73047" rIns="0" bIns="0" rtlCol="0">
            <a:spAutoFit/>
          </a:bodyPr>
          <a:lstStyle/>
          <a:p>
            <a:pPr marL="1934690">
              <a:spcBef>
                <a:spcPts val="105"/>
              </a:spcBef>
            </a:pPr>
            <a:r>
              <a:rPr spc="215" dirty="0"/>
              <a:t>ИНФОРМАЦИОННЫЕ</a:t>
            </a:r>
            <a:r>
              <a:rPr spc="-231" dirty="0"/>
              <a:t> </a:t>
            </a:r>
            <a:r>
              <a:rPr spc="154" dirty="0"/>
              <a:t>СИСТЕМЫ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sz="half" idx="2"/>
          </p:nvPr>
        </p:nvSpPr>
        <p:spPr>
          <a:xfrm>
            <a:off x="672147" y="1739463"/>
            <a:ext cx="5847683" cy="4882135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700" algn="ctr">
              <a:spcBef>
                <a:spcPts val="110"/>
              </a:spcBef>
            </a:pPr>
            <a:r>
              <a:rPr spc="50" dirty="0"/>
              <a:t>ЭТАП</a:t>
            </a:r>
          </a:p>
          <a:p>
            <a:pPr marL="1065339" marR="5600" indent="-1052041">
              <a:lnSpc>
                <a:spcPct val="150100"/>
              </a:lnSpc>
              <a:spcBef>
                <a:spcPts val="1549"/>
              </a:spcBef>
            </a:pPr>
            <a:r>
              <a:rPr dirty="0">
                <a:solidFill>
                  <a:srgbClr val="424242"/>
                </a:solidFill>
                <a:latin typeface="Trebuchet MS"/>
                <a:cs typeface="Trebuchet MS"/>
              </a:rPr>
              <a:t>Семинар</a:t>
            </a:r>
            <a:r>
              <a:rPr spc="-55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24242"/>
                </a:solidFill>
                <a:latin typeface="Trebuchet MS"/>
                <a:cs typeface="Trebuchet MS"/>
              </a:rPr>
              <a:t>для</a:t>
            </a:r>
            <a:r>
              <a:rPr spc="-28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24242"/>
                </a:solidFill>
                <a:latin typeface="Trebuchet MS"/>
                <a:cs typeface="Trebuchet MS"/>
              </a:rPr>
              <a:t>организаторов</a:t>
            </a:r>
            <a:r>
              <a:rPr spc="-44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24242"/>
                </a:solidFill>
                <a:latin typeface="Trebuchet MS"/>
                <a:cs typeface="Trebuchet MS"/>
              </a:rPr>
              <a:t>школьного</a:t>
            </a:r>
            <a:r>
              <a:rPr spc="-22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24242"/>
                </a:solidFill>
                <a:latin typeface="Trebuchet MS"/>
                <a:cs typeface="Trebuchet MS"/>
              </a:rPr>
              <a:t>этапа</a:t>
            </a:r>
            <a:r>
              <a:rPr spc="-33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pc="116" dirty="0">
                <a:solidFill>
                  <a:srgbClr val="424242"/>
                </a:solidFill>
                <a:latin typeface="Trebuchet MS"/>
                <a:cs typeface="Trebuchet MS"/>
              </a:rPr>
              <a:t>ВсОШ </a:t>
            </a:r>
            <a:r>
              <a:rPr dirty="0">
                <a:solidFill>
                  <a:srgbClr val="424242"/>
                </a:solidFill>
                <a:latin typeface="Trebuchet MS"/>
                <a:cs typeface="Trebuchet MS"/>
              </a:rPr>
              <a:t>Пробный</a:t>
            </a:r>
            <a:r>
              <a:rPr spc="-66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pc="-11" dirty="0">
                <a:solidFill>
                  <a:srgbClr val="424242"/>
                </a:solidFill>
                <a:latin typeface="Trebuchet MS"/>
                <a:cs typeface="Trebuchet MS"/>
              </a:rPr>
              <a:t>тур</a:t>
            </a:r>
            <a:r>
              <a:rPr spc="-72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24242"/>
                </a:solidFill>
                <a:latin typeface="Trebuchet MS"/>
                <a:cs typeface="Trebuchet MS"/>
              </a:rPr>
              <a:t>для</a:t>
            </a:r>
            <a:r>
              <a:rPr spc="-55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pc="-11" dirty="0">
                <a:solidFill>
                  <a:srgbClr val="424242"/>
                </a:solidFill>
                <a:latin typeface="Trebuchet MS"/>
                <a:cs typeface="Trebuchet MS"/>
              </a:rPr>
              <a:t>организаторов </a:t>
            </a:r>
            <a:r>
              <a:rPr dirty="0">
                <a:solidFill>
                  <a:srgbClr val="424242"/>
                </a:solidFill>
                <a:latin typeface="Trebuchet MS"/>
                <a:cs typeface="Trebuchet MS"/>
              </a:rPr>
              <a:t>Публикация</a:t>
            </a:r>
            <a:r>
              <a:rPr spc="-6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24242"/>
                </a:solidFill>
                <a:latin typeface="Trebuchet MS"/>
                <a:cs typeface="Trebuchet MS"/>
              </a:rPr>
              <a:t>кодов</a:t>
            </a:r>
            <a:r>
              <a:rPr spc="-28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pc="-11" dirty="0">
                <a:solidFill>
                  <a:srgbClr val="424242"/>
                </a:solidFill>
                <a:latin typeface="Trebuchet MS"/>
                <a:cs typeface="Trebuchet MS"/>
              </a:rPr>
              <a:t>участников</a:t>
            </a:r>
            <a:endParaRPr dirty="0">
              <a:latin typeface="Trebuchet MS"/>
              <a:cs typeface="Trebuchet MS"/>
            </a:endParaRPr>
          </a:p>
          <a:p>
            <a:pPr marL="1395021">
              <a:spcBef>
                <a:spcPts val="1058"/>
              </a:spcBef>
            </a:pPr>
            <a:r>
              <a:rPr dirty="0">
                <a:solidFill>
                  <a:srgbClr val="424242"/>
                </a:solidFill>
                <a:latin typeface="Trebuchet MS"/>
                <a:cs typeface="Trebuchet MS"/>
              </a:rPr>
              <a:t>Выдача</a:t>
            </a:r>
            <a:r>
              <a:rPr spc="-28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24242"/>
                </a:solidFill>
                <a:latin typeface="Trebuchet MS"/>
                <a:cs typeface="Trebuchet MS"/>
              </a:rPr>
              <a:t>кодов</a:t>
            </a:r>
            <a:r>
              <a:rPr spc="22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pc="-11" dirty="0">
                <a:solidFill>
                  <a:srgbClr val="424242"/>
                </a:solidFill>
                <a:latin typeface="Trebuchet MS"/>
                <a:cs typeface="Trebuchet MS"/>
              </a:rPr>
              <a:t>участникам</a:t>
            </a:r>
            <a:endParaRPr dirty="0">
              <a:latin typeface="Trebuchet MS"/>
              <a:cs typeface="Trebuchet MS"/>
            </a:endParaRPr>
          </a:p>
          <a:p>
            <a:pPr marL="508170" marR="501872" indent="1153535">
              <a:lnSpc>
                <a:spcPct val="150000"/>
              </a:lnSpc>
            </a:pPr>
            <a:r>
              <a:rPr spc="-22" dirty="0">
                <a:solidFill>
                  <a:srgbClr val="424242"/>
                </a:solidFill>
                <a:latin typeface="Trebuchet MS"/>
                <a:cs typeface="Trebuchet MS"/>
              </a:rPr>
              <a:t>Туры</a:t>
            </a:r>
            <a:r>
              <a:rPr spc="-105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24242"/>
                </a:solidFill>
                <a:latin typeface="Trebuchet MS"/>
                <a:cs typeface="Trebuchet MS"/>
              </a:rPr>
              <a:t>для</a:t>
            </a:r>
            <a:r>
              <a:rPr spc="-88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pc="-11" dirty="0">
                <a:solidFill>
                  <a:srgbClr val="424242"/>
                </a:solidFill>
                <a:latin typeface="Trebuchet MS"/>
                <a:cs typeface="Trebuchet MS"/>
              </a:rPr>
              <a:t>участников </a:t>
            </a:r>
            <a:r>
              <a:rPr dirty="0">
                <a:solidFill>
                  <a:srgbClr val="424242"/>
                </a:solidFill>
                <a:latin typeface="Trebuchet MS"/>
                <a:cs typeface="Trebuchet MS"/>
              </a:rPr>
              <a:t>Публикация </a:t>
            </a:r>
            <a:r>
              <a:rPr spc="-11" dirty="0">
                <a:solidFill>
                  <a:srgbClr val="424242"/>
                </a:solidFill>
                <a:latin typeface="Trebuchet MS"/>
                <a:cs typeface="Trebuchet MS"/>
              </a:rPr>
              <a:t>предварительных</a:t>
            </a:r>
            <a:r>
              <a:rPr spc="-33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pc="-11" dirty="0">
                <a:solidFill>
                  <a:srgbClr val="424242"/>
                </a:solidFill>
                <a:latin typeface="Trebuchet MS"/>
                <a:cs typeface="Trebuchet MS"/>
              </a:rPr>
              <a:t>результатов </a:t>
            </a:r>
            <a:r>
              <a:rPr dirty="0">
                <a:solidFill>
                  <a:srgbClr val="424242"/>
                </a:solidFill>
                <a:latin typeface="Trebuchet MS"/>
                <a:cs typeface="Trebuchet MS"/>
              </a:rPr>
              <a:t>Публикация</a:t>
            </a:r>
            <a:r>
              <a:rPr spc="-11" dirty="0">
                <a:solidFill>
                  <a:srgbClr val="424242"/>
                </a:solidFill>
                <a:latin typeface="Trebuchet MS"/>
                <a:cs typeface="Trebuchet MS"/>
              </a:rPr>
              <a:t> текстовых</a:t>
            </a:r>
            <a:r>
              <a:rPr spc="-39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pc="-11" dirty="0">
                <a:solidFill>
                  <a:srgbClr val="424242"/>
                </a:solidFill>
                <a:latin typeface="Trebuchet MS"/>
                <a:cs typeface="Trebuchet MS"/>
              </a:rPr>
              <a:t>и</a:t>
            </a:r>
            <a:r>
              <a:rPr spc="-28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24242"/>
                </a:solidFill>
                <a:latin typeface="Trebuchet MS"/>
                <a:cs typeface="Trebuchet MS"/>
              </a:rPr>
              <a:t>видео-</a:t>
            </a:r>
            <a:r>
              <a:rPr spc="-11" dirty="0">
                <a:solidFill>
                  <a:srgbClr val="424242"/>
                </a:solidFill>
                <a:latin typeface="Trebuchet MS"/>
                <a:cs typeface="Trebuchet MS"/>
              </a:rPr>
              <a:t>разборов</a:t>
            </a:r>
            <a:endParaRPr dirty="0">
              <a:latin typeface="Trebuchet MS"/>
              <a:cs typeface="Trebuchet MS"/>
            </a:endParaRPr>
          </a:p>
          <a:p>
            <a:pPr>
              <a:spcBef>
                <a:spcPts val="772"/>
              </a:spcBef>
            </a:pPr>
            <a:endParaRPr dirty="0">
              <a:latin typeface="Trebuchet MS"/>
              <a:cs typeface="Trebuchet MS"/>
            </a:endParaRPr>
          </a:p>
          <a:p>
            <a:pPr marR="184090" algn="ctr">
              <a:spcBef>
                <a:spcPts val="6"/>
              </a:spcBef>
            </a:pPr>
            <a:r>
              <a:rPr dirty="0">
                <a:solidFill>
                  <a:srgbClr val="424242"/>
                </a:solidFill>
                <a:latin typeface="Trebuchet MS"/>
                <a:cs typeface="Trebuchet MS"/>
              </a:rPr>
              <a:t>Обработка</a:t>
            </a:r>
            <a:r>
              <a:rPr spc="77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24242"/>
                </a:solidFill>
                <a:latin typeface="Trebuchet MS"/>
                <a:cs typeface="Trebuchet MS"/>
              </a:rPr>
              <a:t>вопросов</a:t>
            </a:r>
            <a:r>
              <a:rPr spc="110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pc="-11" dirty="0">
                <a:solidFill>
                  <a:srgbClr val="424242"/>
                </a:solidFill>
                <a:latin typeface="Trebuchet MS"/>
                <a:cs typeface="Trebuchet MS"/>
              </a:rPr>
              <a:t>участников</a:t>
            </a:r>
            <a:endParaRPr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dirty="0">
              <a:latin typeface="Trebuchet MS"/>
              <a:cs typeface="Trebuchet MS"/>
            </a:endParaRPr>
          </a:p>
          <a:p>
            <a:pPr>
              <a:spcBef>
                <a:spcPts val="143"/>
              </a:spcBef>
            </a:pPr>
            <a:endParaRPr dirty="0">
              <a:latin typeface="Trebuchet MS"/>
              <a:cs typeface="Trebuchet MS"/>
            </a:endParaRPr>
          </a:p>
          <a:p>
            <a:pPr marR="142092" algn="ctr"/>
            <a:r>
              <a:rPr dirty="0">
                <a:solidFill>
                  <a:srgbClr val="424242"/>
                </a:solidFill>
                <a:latin typeface="Trebuchet MS"/>
                <a:cs typeface="Trebuchet MS"/>
              </a:rPr>
              <a:t>Публикация</a:t>
            </a:r>
            <a:r>
              <a:rPr spc="-44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pc="-11" dirty="0">
                <a:solidFill>
                  <a:srgbClr val="424242"/>
                </a:solidFill>
                <a:latin typeface="Trebuchet MS"/>
                <a:cs typeface="Trebuchet MS"/>
              </a:rPr>
              <a:t>окончательных</a:t>
            </a:r>
            <a:r>
              <a:rPr spc="-66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pc="-11" dirty="0">
                <a:solidFill>
                  <a:srgbClr val="424242"/>
                </a:solidFill>
                <a:latin typeface="Trebuchet MS"/>
                <a:cs typeface="Trebuchet MS"/>
              </a:rPr>
              <a:t>результатов</a:t>
            </a:r>
            <a:endParaRPr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sz="half" idx="3"/>
          </p:nvPr>
        </p:nvSpPr>
        <p:spPr>
          <a:xfrm>
            <a:off x="6923121" y="1739463"/>
            <a:ext cx="5847683" cy="4535886"/>
          </a:xfrm>
          <a:prstGeom prst="rect">
            <a:avLst/>
          </a:prstGeom>
        </p:spPr>
        <p:txBody>
          <a:bodyPr vert="horz" wrap="square" lIns="0" tIns="13999" rIns="0" bIns="0" rtlCol="0">
            <a:spAutoFit/>
          </a:bodyPr>
          <a:lstStyle/>
          <a:p>
            <a:pPr marL="222587" algn="ctr">
              <a:spcBef>
                <a:spcPts val="110"/>
              </a:spcBef>
            </a:pPr>
            <a:r>
              <a:rPr spc="121" dirty="0"/>
              <a:t>ИСПОЛЬЗУЕМАЯ</a:t>
            </a:r>
            <a:r>
              <a:rPr spc="-132" dirty="0"/>
              <a:t> </a:t>
            </a:r>
            <a:r>
              <a:rPr spc="121" dirty="0"/>
              <a:t>ПЛАТФОРМА</a:t>
            </a:r>
          </a:p>
          <a:p>
            <a:pPr marL="1738702" marR="644664" indent="-907149">
              <a:lnSpc>
                <a:spcPct val="150100"/>
              </a:lnSpc>
              <a:spcBef>
                <a:spcPts val="1576"/>
              </a:spcBef>
            </a:pPr>
            <a:r>
              <a:rPr spc="-61" dirty="0">
                <a:solidFill>
                  <a:srgbClr val="424242"/>
                </a:solidFill>
                <a:latin typeface="Trebuchet MS"/>
                <a:cs typeface="Trebuchet MS"/>
              </a:rPr>
              <a:t>siriusolymp.ru,</a:t>
            </a:r>
            <a:r>
              <a:rPr spc="-50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pc="-39" dirty="0">
                <a:solidFill>
                  <a:srgbClr val="424242"/>
                </a:solidFill>
                <a:latin typeface="Trebuchet MS"/>
                <a:cs typeface="Trebuchet MS"/>
              </a:rPr>
              <a:t>vk.com/siriusolymp </a:t>
            </a:r>
            <a:r>
              <a:rPr spc="-11" dirty="0">
                <a:solidFill>
                  <a:srgbClr val="424242"/>
                </a:solidFill>
                <a:latin typeface="Trebuchet MS"/>
                <a:cs typeface="Trebuchet MS"/>
              </a:rPr>
              <a:t>uts.sirius.online sch.sirius.online</a:t>
            </a:r>
            <a:endParaRPr dirty="0">
              <a:latin typeface="Trebuchet MS"/>
              <a:cs typeface="Trebuchet MS"/>
            </a:endParaRPr>
          </a:p>
          <a:p>
            <a:pPr marL="1365623">
              <a:spcBef>
                <a:spcPts val="1058"/>
              </a:spcBef>
            </a:pPr>
            <a:r>
              <a:rPr dirty="0">
                <a:solidFill>
                  <a:srgbClr val="424242"/>
                </a:solidFill>
                <a:latin typeface="Trebuchet MS"/>
                <a:cs typeface="Trebuchet MS"/>
              </a:rPr>
              <a:t>Самостоятельно</a:t>
            </a:r>
            <a:r>
              <a:rPr spc="-6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24242"/>
                </a:solidFill>
                <a:latin typeface="Trebuchet MS"/>
                <a:cs typeface="Trebuchet MS"/>
              </a:rPr>
              <a:t>в</a:t>
            </a:r>
            <a:r>
              <a:rPr spc="-28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pc="110" dirty="0">
                <a:solidFill>
                  <a:srgbClr val="424242"/>
                </a:solidFill>
                <a:latin typeface="Trebuchet MS"/>
                <a:cs typeface="Trebuchet MS"/>
              </a:rPr>
              <a:t>ОО</a:t>
            </a:r>
            <a:endParaRPr dirty="0">
              <a:latin typeface="Trebuchet MS"/>
              <a:cs typeface="Trebuchet MS"/>
            </a:endParaRPr>
          </a:p>
          <a:p>
            <a:pPr marL="177790" algn="ctr">
              <a:spcBef>
                <a:spcPts val="1058"/>
              </a:spcBef>
            </a:pPr>
            <a:r>
              <a:rPr spc="-11" dirty="0">
                <a:solidFill>
                  <a:srgbClr val="424242"/>
                </a:solidFill>
                <a:latin typeface="Trebuchet MS"/>
                <a:cs typeface="Trebuchet MS"/>
              </a:rPr>
              <a:t>uts.sirius.online</a:t>
            </a:r>
            <a:endParaRPr dirty="0">
              <a:latin typeface="Trebuchet MS"/>
              <a:cs typeface="Trebuchet MS"/>
            </a:endParaRPr>
          </a:p>
          <a:p>
            <a:pPr marL="1755501" marR="1568611" algn="ctr">
              <a:lnSpc>
                <a:spcPct val="150000"/>
              </a:lnSpc>
              <a:spcBef>
                <a:spcPts val="6"/>
              </a:spcBef>
            </a:pPr>
            <a:r>
              <a:rPr spc="-61" dirty="0">
                <a:solidFill>
                  <a:srgbClr val="424242"/>
                </a:solidFill>
                <a:latin typeface="Trebuchet MS"/>
                <a:cs typeface="Trebuchet MS"/>
              </a:rPr>
              <a:t>uts.sirius.online </a:t>
            </a:r>
            <a:r>
              <a:rPr spc="-11" dirty="0">
                <a:solidFill>
                  <a:srgbClr val="424242"/>
                </a:solidFill>
                <a:latin typeface="Trebuchet MS"/>
                <a:cs typeface="Trebuchet MS"/>
              </a:rPr>
              <a:t>siriusolymp.ru</a:t>
            </a:r>
            <a:endParaRPr dirty="0">
              <a:latin typeface="Trebuchet MS"/>
              <a:cs typeface="Trebuchet MS"/>
            </a:endParaRPr>
          </a:p>
          <a:p>
            <a:pPr marL="13999" marR="5600" indent="2800" algn="ctr">
              <a:spcBef>
                <a:spcPts val="1235"/>
              </a:spcBef>
            </a:pPr>
            <a:r>
              <a:rPr sz="1500" dirty="0">
                <a:solidFill>
                  <a:srgbClr val="424242"/>
                </a:solidFill>
                <a:latin typeface="Trebuchet MS"/>
                <a:cs typeface="Trebuchet MS"/>
              </a:rPr>
              <a:t>Самостоятельно</a:t>
            </a:r>
            <a:r>
              <a:rPr sz="1500" spc="-22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24242"/>
                </a:solidFill>
                <a:latin typeface="Trebuchet MS"/>
                <a:cs typeface="Trebuchet MS"/>
              </a:rPr>
              <a:t>в</a:t>
            </a:r>
            <a:r>
              <a:rPr sz="1500" spc="-28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24242"/>
                </a:solidFill>
                <a:latin typeface="Trebuchet MS"/>
                <a:cs typeface="Trebuchet MS"/>
              </a:rPr>
              <a:t>ОО,</a:t>
            </a:r>
            <a:r>
              <a:rPr sz="1500" spc="-6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500" spc="-28" dirty="0">
                <a:solidFill>
                  <a:srgbClr val="424242"/>
                </a:solidFill>
                <a:latin typeface="Trebuchet MS"/>
                <a:cs typeface="Trebuchet MS"/>
              </a:rPr>
              <a:t>муниципалитетах,</a:t>
            </a:r>
            <a:r>
              <a:rPr sz="1500" spc="28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500" spc="-11" dirty="0">
                <a:solidFill>
                  <a:srgbClr val="424242"/>
                </a:solidFill>
                <a:latin typeface="Trebuchet MS"/>
                <a:cs typeface="Trebuchet MS"/>
              </a:rPr>
              <a:t>регионах. </a:t>
            </a:r>
            <a:r>
              <a:rPr sz="1500" dirty="0">
                <a:solidFill>
                  <a:srgbClr val="424242"/>
                </a:solidFill>
                <a:latin typeface="Trebuchet MS"/>
                <a:cs typeface="Trebuchet MS"/>
              </a:rPr>
              <a:t>При</a:t>
            </a:r>
            <a:r>
              <a:rPr sz="1500" spc="-61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500" spc="-22" dirty="0">
                <a:solidFill>
                  <a:srgbClr val="424242"/>
                </a:solidFill>
                <a:latin typeface="Trebuchet MS"/>
                <a:cs typeface="Trebuchet MS"/>
              </a:rPr>
              <a:t>необходимости,</a:t>
            </a:r>
            <a:r>
              <a:rPr sz="1500" spc="-72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24242"/>
                </a:solidFill>
                <a:latin typeface="Trebuchet MS"/>
                <a:cs typeface="Trebuchet MS"/>
              </a:rPr>
              <a:t>через</a:t>
            </a:r>
            <a:r>
              <a:rPr sz="1500" spc="-44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24242"/>
                </a:solidFill>
                <a:latin typeface="Trebuchet MS"/>
                <a:cs typeface="Trebuchet MS"/>
              </a:rPr>
              <a:t>адрес</a:t>
            </a:r>
            <a:r>
              <a:rPr sz="1500" spc="-44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24242"/>
                </a:solidFill>
                <a:latin typeface="Trebuchet MS"/>
                <a:cs typeface="Trebuchet MS"/>
              </a:rPr>
              <a:t>электронной</a:t>
            </a:r>
            <a:r>
              <a:rPr sz="1500" spc="-28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500" spc="-11" dirty="0">
                <a:solidFill>
                  <a:srgbClr val="424242"/>
                </a:solidFill>
                <a:latin typeface="Trebuchet MS"/>
                <a:cs typeface="Trebuchet MS"/>
              </a:rPr>
              <a:t>почты горячей</a:t>
            </a:r>
            <a:r>
              <a:rPr sz="1500" spc="-126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500" spc="-11" dirty="0">
                <a:solidFill>
                  <a:srgbClr val="424242"/>
                </a:solidFill>
                <a:latin typeface="Trebuchet MS"/>
                <a:cs typeface="Trebuchet MS"/>
              </a:rPr>
              <a:t>линии</a:t>
            </a:r>
            <a:r>
              <a:rPr sz="1500" spc="-44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500" u="sng" spc="-11" dirty="0">
                <a:solidFill>
                  <a:srgbClr val="424242"/>
                </a:solidFill>
                <a:uFill>
                  <a:solidFill>
                    <a:srgbClr val="424242"/>
                  </a:solidFill>
                </a:uFill>
                <a:latin typeface="Trebuchet MS"/>
                <a:cs typeface="Trebuchet MS"/>
                <a:hlinkClick r:id="rId3"/>
              </a:rPr>
              <a:t>olymp@sochisirius.ru</a:t>
            </a:r>
            <a:endParaRPr sz="1500" dirty="0">
              <a:latin typeface="Trebuchet MS"/>
              <a:cs typeface="Trebuchet MS"/>
            </a:endParaRPr>
          </a:p>
          <a:p>
            <a:pPr marL="224687" algn="ctr">
              <a:spcBef>
                <a:spcPts val="1290"/>
              </a:spcBef>
            </a:pPr>
            <a:r>
              <a:rPr dirty="0">
                <a:solidFill>
                  <a:srgbClr val="424242"/>
                </a:solidFill>
              </a:rPr>
              <a:t>Для</a:t>
            </a:r>
            <a:r>
              <a:rPr spc="-83" dirty="0">
                <a:solidFill>
                  <a:srgbClr val="424242"/>
                </a:solidFill>
              </a:rPr>
              <a:t> </a:t>
            </a:r>
            <a:r>
              <a:rPr spc="-11" dirty="0">
                <a:solidFill>
                  <a:srgbClr val="424242"/>
                </a:solidFill>
              </a:rPr>
              <a:t>участников:</a:t>
            </a:r>
            <a:r>
              <a:rPr spc="-22" dirty="0">
                <a:solidFill>
                  <a:srgbClr val="424242"/>
                </a:solidFill>
              </a:rPr>
              <a:t> </a:t>
            </a:r>
            <a:r>
              <a:rPr spc="-11" dirty="0">
                <a:solidFill>
                  <a:srgbClr val="424242"/>
                </a:solidFill>
                <a:latin typeface="Trebuchet MS"/>
                <a:cs typeface="Trebuchet MS"/>
              </a:rPr>
              <a:t>uts.sirius.online</a:t>
            </a:r>
            <a:endParaRPr dirty="0">
              <a:latin typeface="Trebuchet MS"/>
              <a:cs typeface="Trebuchet MS"/>
            </a:endParaRPr>
          </a:p>
          <a:p>
            <a:pPr marL="223287" algn="ctr"/>
            <a:r>
              <a:rPr dirty="0">
                <a:solidFill>
                  <a:srgbClr val="424242"/>
                </a:solidFill>
              </a:rPr>
              <a:t>Для</a:t>
            </a:r>
            <a:r>
              <a:rPr spc="-77" dirty="0">
                <a:solidFill>
                  <a:srgbClr val="424242"/>
                </a:solidFill>
              </a:rPr>
              <a:t> </a:t>
            </a:r>
            <a:r>
              <a:rPr spc="-22" dirty="0">
                <a:solidFill>
                  <a:srgbClr val="424242"/>
                </a:solidFill>
              </a:rPr>
              <a:t>школ:</a:t>
            </a:r>
            <a:r>
              <a:rPr spc="-99" dirty="0">
                <a:solidFill>
                  <a:srgbClr val="424242"/>
                </a:solidFill>
              </a:rPr>
              <a:t> </a:t>
            </a:r>
            <a:r>
              <a:rPr spc="-22" dirty="0">
                <a:solidFill>
                  <a:srgbClr val="424242"/>
                </a:solidFill>
                <a:latin typeface="Trebuchet MS"/>
                <a:cs typeface="Trebuchet MS"/>
              </a:rPr>
              <a:t>личный</a:t>
            </a:r>
            <a:r>
              <a:rPr spc="-66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pc="-11" dirty="0">
                <a:solidFill>
                  <a:srgbClr val="424242"/>
                </a:solidFill>
                <a:latin typeface="Trebuchet MS"/>
                <a:cs typeface="Trebuchet MS"/>
              </a:rPr>
              <a:t>кабинет</a:t>
            </a:r>
            <a:r>
              <a:rPr spc="-83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pc="-11" dirty="0">
                <a:solidFill>
                  <a:srgbClr val="424242"/>
                </a:solidFill>
                <a:latin typeface="Trebuchet MS"/>
                <a:cs typeface="Trebuchet MS"/>
              </a:rPr>
              <a:t>школы</a:t>
            </a:r>
            <a:endParaRPr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" y="7"/>
            <a:ext cx="13436599" cy="75628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06500" y="2127885"/>
            <a:ext cx="9458960" cy="2768600"/>
          </a:xfrm>
          <a:prstGeom prst="rect">
            <a:avLst/>
          </a:prstGeom>
        </p:spPr>
        <p:txBody>
          <a:bodyPr vert="horz" wrap="square" lIns="0" tIns="81844" rIns="0" bIns="0" rtlCol="0">
            <a:noAutofit/>
          </a:bodyPr>
          <a:lstStyle/>
          <a:p>
            <a:pPr marL="13970" marR="5715" algn="ctr">
              <a:lnSpc>
                <a:spcPts val="4290"/>
              </a:lnSpc>
              <a:spcBef>
                <a:spcPts val="645"/>
              </a:spcBef>
            </a:pPr>
            <a:r>
              <a:rPr sz="2800" spc="-1091" dirty="0">
                <a:solidFill>
                  <a:srgbClr val="FFFFFF"/>
                </a:solidFill>
              </a:rPr>
              <a:t> </a:t>
            </a:r>
            <a:r>
              <a:rPr lang="ru-RU" sz="2800" spc="-1091" dirty="0">
                <a:solidFill>
                  <a:srgbClr val="FFFFFF"/>
                </a:solidFill>
              </a:rPr>
              <a:t>Ш</a:t>
            </a:r>
            <a:r>
              <a:rPr sz="2800" spc="-28" dirty="0">
                <a:solidFill>
                  <a:srgbClr val="FFFFFF"/>
                </a:solidFill>
              </a:rPr>
              <a:t>кольн</a:t>
            </a:r>
            <a:r>
              <a:rPr lang="ru-RU" sz="2800" spc="-28" dirty="0">
                <a:solidFill>
                  <a:srgbClr val="FFFFFF"/>
                </a:solidFill>
              </a:rPr>
              <a:t>ый</a:t>
            </a:r>
            <a:r>
              <a:rPr sz="2800" spc="-22" dirty="0">
                <a:solidFill>
                  <a:srgbClr val="FFFFFF"/>
                </a:solidFill>
              </a:rPr>
              <a:t> этап</a:t>
            </a:r>
            <a:r>
              <a:rPr sz="2800" spc="-17" dirty="0">
                <a:solidFill>
                  <a:srgbClr val="FFFFFF"/>
                </a:solidFill>
              </a:rPr>
              <a:t> </a:t>
            </a:r>
            <a:r>
              <a:rPr sz="2800" spc="-22" dirty="0">
                <a:solidFill>
                  <a:srgbClr val="FFFFFF"/>
                </a:solidFill>
              </a:rPr>
              <a:t>всероссийской </a:t>
            </a:r>
            <a:r>
              <a:rPr sz="2800" spc="-17" dirty="0">
                <a:solidFill>
                  <a:srgbClr val="FFFFFF"/>
                </a:solidFill>
              </a:rPr>
              <a:t> </a:t>
            </a:r>
            <a:r>
              <a:rPr sz="2800" spc="-17" dirty="0" err="1">
                <a:solidFill>
                  <a:srgbClr val="FFFFFF"/>
                </a:solidFill>
              </a:rPr>
              <a:t>олимпиады</a:t>
            </a:r>
            <a:r>
              <a:rPr sz="2800" spc="-11" dirty="0">
                <a:solidFill>
                  <a:srgbClr val="FFFFFF"/>
                </a:solidFill>
              </a:rPr>
              <a:t> </a:t>
            </a:r>
            <a:r>
              <a:rPr sz="2800" spc="-28" dirty="0" err="1">
                <a:solidFill>
                  <a:srgbClr val="FFFFFF"/>
                </a:solidFill>
              </a:rPr>
              <a:t>школьников</a:t>
            </a:r>
            <a:r>
              <a:rPr lang="ru-RU" sz="2800" spc="-28" dirty="0">
                <a:solidFill>
                  <a:srgbClr val="FFFFFF"/>
                </a:solidFill>
              </a:rPr>
              <a:t/>
            </a:r>
            <a:br>
              <a:rPr lang="ru-RU" sz="2800" spc="-28" dirty="0">
                <a:solidFill>
                  <a:srgbClr val="FFFFFF"/>
                </a:solidFill>
              </a:rPr>
            </a:br>
            <a:endParaRPr sz="2800" spc="-28" dirty="0">
              <a:solidFill>
                <a:srgbClr val="FFFFFF"/>
              </a:solidFill>
            </a:endParaRPr>
          </a:p>
          <a:p>
            <a:pPr marL="13970" algn="ctr">
              <a:lnSpc>
                <a:spcPts val="2105"/>
              </a:lnSpc>
            </a:pPr>
            <a:r>
              <a:rPr sz="2800" dirty="0">
                <a:solidFill>
                  <a:srgbClr val="FFFFFF"/>
                </a:solidFill>
              </a:rPr>
              <a:t>по</a:t>
            </a:r>
            <a:r>
              <a:rPr sz="2800" spc="-6" dirty="0">
                <a:solidFill>
                  <a:srgbClr val="FFFFFF"/>
                </a:solidFill>
              </a:rPr>
              <a:t> </a:t>
            </a:r>
            <a:r>
              <a:rPr lang="ru-RU" sz="2800" spc="-11" dirty="0">
                <a:solidFill>
                  <a:srgbClr val="FFFFFF"/>
                </a:solidFill>
              </a:rPr>
              <a:t>экологии</a:t>
            </a:r>
            <a:r>
              <a:rPr sz="2800" spc="-11" dirty="0">
                <a:solidFill>
                  <a:srgbClr val="FFFFFF"/>
                </a:solidFill>
              </a:rPr>
              <a:t>,</a:t>
            </a:r>
            <a:r>
              <a:rPr sz="2800" dirty="0">
                <a:solidFill>
                  <a:srgbClr val="FFFFFF"/>
                </a:solidFill>
              </a:rPr>
              <a:t> </a:t>
            </a:r>
            <a:r>
              <a:rPr lang="ru-RU" sz="2800" spc="-17" dirty="0">
                <a:solidFill>
                  <a:srgbClr val="FFFFFF"/>
                </a:solidFill>
              </a:rPr>
              <a:t>экономике</a:t>
            </a:r>
            <a:r>
              <a:rPr sz="2800" spc="-17" dirty="0">
                <a:solidFill>
                  <a:srgbClr val="FFFFFF"/>
                </a:solidFill>
              </a:rPr>
              <a:t>,</a:t>
            </a:r>
            <a:r>
              <a:rPr sz="2800" spc="-6" dirty="0">
                <a:solidFill>
                  <a:srgbClr val="FFFFFF"/>
                </a:solidFill>
              </a:rPr>
              <a:t> </a:t>
            </a:r>
            <a:r>
              <a:rPr lang="ru-RU" sz="2800" dirty="0">
                <a:solidFill>
                  <a:srgbClr val="FFFFFF"/>
                </a:solidFill>
              </a:rPr>
              <a:t>искусству (МХК)</a:t>
            </a:r>
            <a:r>
              <a:rPr sz="2800" dirty="0">
                <a:solidFill>
                  <a:srgbClr val="FFFFFF"/>
                </a:solidFill>
              </a:rPr>
              <a:t>, </a:t>
            </a:r>
            <a:r>
              <a:rPr lang="ru-RU" sz="2800" spc="-6" dirty="0">
                <a:solidFill>
                  <a:srgbClr val="FFFFFF"/>
                </a:solidFill>
              </a:rPr>
              <a:t>основам </a:t>
            </a:r>
            <a:br>
              <a:rPr lang="ru-RU" sz="2800" spc="-6" dirty="0">
                <a:solidFill>
                  <a:srgbClr val="FFFFFF"/>
                </a:solidFill>
              </a:rPr>
            </a:br>
            <a:r>
              <a:rPr lang="ru-RU" sz="2800" spc="-6" dirty="0">
                <a:solidFill>
                  <a:srgbClr val="FFFFFF"/>
                </a:solidFill>
              </a:rPr>
              <a:t/>
            </a:r>
            <a:br>
              <a:rPr lang="ru-RU" sz="2800" spc="-6" dirty="0">
                <a:solidFill>
                  <a:srgbClr val="FFFFFF"/>
                </a:solidFill>
              </a:rPr>
            </a:br>
            <a:r>
              <a:rPr lang="ru-RU" sz="2800" spc="-6" dirty="0">
                <a:solidFill>
                  <a:srgbClr val="FFFFFF"/>
                </a:solidFill>
              </a:rPr>
              <a:t>безопасности жизнедеятельности и защиты Родины </a:t>
            </a:r>
            <a:endParaRPr lang="ru-RU" sz="2800" dirty="0"/>
          </a:p>
        </p:txBody>
      </p:sp>
      <p:sp>
        <p:nvSpPr>
          <p:cNvPr id="4" name="object 4"/>
          <p:cNvSpPr txBox="1"/>
          <p:nvPr/>
        </p:nvSpPr>
        <p:spPr>
          <a:xfrm>
            <a:off x="1316262" y="6908407"/>
            <a:ext cx="3268438" cy="291127"/>
          </a:xfrm>
          <a:prstGeom prst="rect">
            <a:avLst/>
          </a:prstGeom>
        </p:spPr>
        <p:txBody>
          <a:bodyPr vert="horz" wrap="square" lIns="0" tIns="13991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pc="-5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Фонд</a:t>
            </a:r>
            <a:r>
              <a:rPr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pc="-17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«Талант</a:t>
            </a:r>
            <a:r>
              <a:rPr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pc="-6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и</a:t>
            </a:r>
            <a:r>
              <a:rPr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pc="-17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успех»</a:t>
            </a:r>
            <a:endParaRPr dirty="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24572" y="6908407"/>
            <a:ext cx="2069928" cy="291127"/>
          </a:xfrm>
          <a:prstGeom prst="rect">
            <a:avLst/>
          </a:prstGeom>
        </p:spPr>
        <p:txBody>
          <a:bodyPr vert="horz" wrap="square" lIns="0" tIns="13991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pc="-11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  <a:hlinkClick r:id="rId3"/>
              </a:rPr>
              <a:t>info@sochisirius.ru</a:t>
            </a:r>
            <a:endParaRPr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24660" y="6908407"/>
            <a:ext cx="1960640" cy="291127"/>
          </a:xfrm>
          <a:prstGeom prst="rect">
            <a:avLst/>
          </a:prstGeom>
        </p:spPr>
        <p:txBody>
          <a:bodyPr vert="horz" wrap="square" lIns="0" tIns="13991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pc="-17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  <a:hlinkClick r:id="rId4"/>
              </a:rPr>
              <a:t>www.sochisirius.ru</a:t>
            </a:r>
            <a:endParaRPr dirty="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35710" y="2050415"/>
            <a:ext cx="9049385" cy="3246755"/>
          </a:xfrm>
          <a:custGeom>
            <a:avLst/>
            <a:gdLst/>
            <a:ahLst/>
            <a:cxnLst/>
            <a:rect l="l" t="t" r="r" b="b"/>
            <a:pathLst>
              <a:path w="8162925">
                <a:moveTo>
                  <a:pt x="0" y="0"/>
                </a:moveTo>
                <a:lnTo>
                  <a:pt x="8162854" y="0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58111" y="4679885"/>
            <a:ext cx="7850613" cy="469509"/>
          </a:xfrm>
          <a:prstGeom prst="rect">
            <a:avLst/>
          </a:prstGeom>
        </p:spPr>
        <p:txBody>
          <a:bodyPr vert="horz" wrap="square" lIns="0" tIns="61557" rIns="0" bIns="0" rtlCol="0">
            <a:spAutoFit/>
          </a:bodyPr>
          <a:lstStyle/>
          <a:p>
            <a:pPr marL="13970">
              <a:spcBef>
                <a:spcPts val="485"/>
              </a:spcBef>
            </a:pPr>
            <a:endParaRPr sz="2600" dirty="0">
              <a:latin typeface="Microsoft Sans Serif" panose="020B0604020202020204"/>
              <a:cs typeface="Microsoft Sans Serif" panose="020B0604020202020204"/>
            </a:endParaRPr>
          </a:p>
        </p:txBody>
      </p:sp>
      <p:pic>
        <p:nvPicPr>
          <p:cNvPr id="131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0900" y="428625"/>
            <a:ext cx="1841500" cy="86995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" y="7"/>
            <a:ext cx="13436599" cy="75628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04570" y="816610"/>
            <a:ext cx="10600055" cy="1090930"/>
          </a:xfrm>
          <a:prstGeom prst="rect">
            <a:avLst/>
          </a:prstGeom>
        </p:spPr>
        <p:txBody>
          <a:bodyPr vert="horz" wrap="square" lIns="0" tIns="13991" rIns="0" bIns="0" rtlCol="0">
            <a:spAutoFit/>
          </a:bodyPr>
          <a:lstStyle/>
          <a:p>
            <a:pPr marL="13970" algn="ctr">
              <a:spcBef>
                <a:spcPts val="110"/>
              </a:spcBef>
            </a:pPr>
            <a:r>
              <a:rPr lang="ru-RU" sz="3500" spc="-11" dirty="0">
                <a:solidFill>
                  <a:srgbClr val="472E8C"/>
                </a:solidFill>
              </a:rPr>
              <a:t>Организация школьного этапа ВсОШ на платформе «Сириус. Курсы» по заданиям РПМК </a:t>
            </a:r>
          </a:p>
        </p:txBody>
      </p:sp>
      <p:graphicFrame>
        <p:nvGraphicFramePr>
          <p:cNvPr id="12" name="Таблица 11"/>
          <p:cNvGraphicFramePr/>
          <p:nvPr/>
        </p:nvGraphicFramePr>
        <p:xfrm>
          <a:off x="1977390" y="2532380"/>
          <a:ext cx="9441180" cy="3150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5350"/>
                <a:gridCol w="3825875"/>
                <a:gridCol w="2359660"/>
                <a:gridCol w="2360295"/>
              </a:tblGrid>
              <a:tr h="36893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00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000"/>
                        <a:t>предмет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000"/>
                        <a:t>классы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000"/>
                        <a:t>дата проведения</a:t>
                      </a:r>
                    </a:p>
                  </a:txBody>
                  <a:tcPr/>
                </a:tc>
              </a:tr>
              <a:tr h="72263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8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800" b="1"/>
                        <a:t>Экономика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800" b="1"/>
                        <a:t>5-11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800" b="1" dirty="0"/>
                        <a:t>03.10.25</a:t>
                      </a:r>
                    </a:p>
                  </a:txBody>
                  <a:tcPr/>
                </a:tc>
              </a:tr>
              <a:tr h="6546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800" b="1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800" b="1"/>
                        <a:t>ОБЗР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800" b="1"/>
                        <a:t>5-11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800" b="1" dirty="0"/>
                        <a:t>21.10.25</a:t>
                      </a:r>
                    </a:p>
                  </a:txBody>
                  <a:tcPr/>
                </a:tc>
              </a:tr>
              <a:tr h="6311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800" b="1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800" b="1"/>
                        <a:t>Искусство (МХК)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800" b="1"/>
                        <a:t>5-11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800" b="1" dirty="0"/>
                        <a:t>15.10.25</a:t>
                      </a:r>
                    </a:p>
                  </a:txBody>
                  <a:tcPr/>
                </a:tc>
              </a:tr>
              <a:tr h="7454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800" b="1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800" b="1"/>
                        <a:t>Экология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800" b="1" dirty="0"/>
                        <a:t>9-11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800" b="1" dirty="0"/>
                        <a:t>08.10.25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7662" y="1373378"/>
            <a:ext cx="5929630" cy="499745"/>
            <a:chOff x="597662" y="1373378"/>
            <a:chExt cx="5929630" cy="499745"/>
          </a:xfrm>
        </p:grpSpPr>
        <p:sp>
          <p:nvSpPr>
            <p:cNvPr id="3" name="object 3"/>
            <p:cNvSpPr/>
            <p:nvPr/>
          </p:nvSpPr>
          <p:spPr>
            <a:xfrm>
              <a:off x="610362" y="1386078"/>
              <a:ext cx="5904230" cy="474345"/>
            </a:xfrm>
            <a:custGeom>
              <a:avLst/>
              <a:gdLst/>
              <a:ahLst/>
              <a:cxnLst/>
              <a:rect l="l" t="t" r="r" b="b"/>
              <a:pathLst>
                <a:path w="5904230" h="474344">
                  <a:moveTo>
                    <a:pt x="5824982" y="0"/>
                  </a:moveTo>
                  <a:lnTo>
                    <a:pt x="78993" y="0"/>
                  </a:lnTo>
                  <a:lnTo>
                    <a:pt x="48247" y="6199"/>
                  </a:lnTo>
                  <a:lnTo>
                    <a:pt x="23137" y="23113"/>
                  </a:lnTo>
                  <a:lnTo>
                    <a:pt x="6208" y="48220"/>
                  </a:lnTo>
                  <a:lnTo>
                    <a:pt x="0" y="78994"/>
                  </a:lnTo>
                  <a:lnTo>
                    <a:pt x="0" y="394970"/>
                  </a:lnTo>
                  <a:lnTo>
                    <a:pt x="6208" y="425743"/>
                  </a:lnTo>
                  <a:lnTo>
                    <a:pt x="23137" y="450850"/>
                  </a:lnTo>
                  <a:lnTo>
                    <a:pt x="48247" y="467764"/>
                  </a:lnTo>
                  <a:lnTo>
                    <a:pt x="78993" y="473963"/>
                  </a:lnTo>
                  <a:lnTo>
                    <a:pt x="5824982" y="473963"/>
                  </a:lnTo>
                  <a:lnTo>
                    <a:pt x="5855755" y="467764"/>
                  </a:lnTo>
                  <a:lnTo>
                    <a:pt x="5880862" y="450850"/>
                  </a:lnTo>
                  <a:lnTo>
                    <a:pt x="5897776" y="425743"/>
                  </a:lnTo>
                  <a:lnTo>
                    <a:pt x="5903976" y="394970"/>
                  </a:lnTo>
                  <a:lnTo>
                    <a:pt x="5903976" y="78994"/>
                  </a:lnTo>
                  <a:lnTo>
                    <a:pt x="5897776" y="48220"/>
                  </a:lnTo>
                  <a:lnTo>
                    <a:pt x="5880862" y="23114"/>
                  </a:lnTo>
                  <a:lnTo>
                    <a:pt x="5855755" y="6199"/>
                  </a:lnTo>
                  <a:lnTo>
                    <a:pt x="5824982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0362" y="1386078"/>
              <a:ext cx="5904230" cy="474345"/>
            </a:xfrm>
            <a:custGeom>
              <a:avLst/>
              <a:gdLst/>
              <a:ahLst/>
              <a:cxnLst/>
              <a:rect l="l" t="t" r="r" b="b"/>
              <a:pathLst>
                <a:path w="5904230" h="474344">
                  <a:moveTo>
                    <a:pt x="0" y="78994"/>
                  </a:moveTo>
                  <a:lnTo>
                    <a:pt x="6208" y="48220"/>
                  </a:lnTo>
                  <a:lnTo>
                    <a:pt x="23137" y="23113"/>
                  </a:lnTo>
                  <a:lnTo>
                    <a:pt x="48247" y="6199"/>
                  </a:lnTo>
                  <a:lnTo>
                    <a:pt x="78993" y="0"/>
                  </a:lnTo>
                  <a:lnTo>
                    <a:pt x="5824982" y="0"/>
                  </a:lnTo>
                  <a:lnTo>
                    <a:pt x="5855755" y="6199"/>
                  </a:lnTo>
                  <a:lnTo>
                    <a:pt x="5880862" y="23114"/>
                  </a:lnTo>
                  <a:lnTo>
                    <a:pt x="5897776" y="48220"/>
                  </a:lnTo>
                  <a:lnTo>
                    <a:pt x="5903976" y="78994"/>
                  </a:lnTo>
                  <a:lnTo>
                    <a:pt x="5903976" y="394970"/>
                  </a:lnTo>
                  <a:lnTo>
                    <a:pt x="5897776" y="425743"/>
                  </a:lnTo>
                  <a:lnTo>
                    <a:pt x="5880862" y="450850"/>
                  </a:lnTo>
                  <a:lnTo>
                    <a:pt x="5855755" y="467764"/>
                  </a:lnTo>
                  <a:lnTo>
                    <a:pt x="5824982" y="473963"/>
                  </a:lnTo>
                  <a:lnTo>
                    <a:pt x="78993" y="473963"/>
                  </a:lnTo>
                  <a:lnTo>
                    <a:pt x="48247" y="467764"/>
                  </a:lnTo>
                  <a:lnTo>
                    <a:pt x="23137" y="450850"/>
                  </a:lnTo>
                  <a:lnTo>
                    <a:pt x="6208" y="425743"/>
                  </a:lnTo>
                  <a:lnTo>
                    <a:pt x="0" y="394970"/>
                  </a:lnTo>
                  <a:lnTo>
                    <a:pt x="0" y="78994"/>
                  </a:lnTo>
                  <a:close/>
                </a:path>
              </a:pathLst>
            </a:custGeom>
            <a:ln w="25400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505458" y="1440941"/>
            <a:ext cx="41116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Сроки</a:t>
            </a:r>
            <a:r>
              <a:rPr sz="2000" b="1" spc="-55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окончания</a:t>
            </a:r>
            <a:r>
              <a:rPr sz="2000" b="1" spc="-65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этапов</a:t>
            </a:r>
            <a:r>
              <a:rPr sz="2000" b="1" spc="-45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олимпиады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31190" y="2203958"/>
            <a:ext cx="2817495" cy="916940"/>
            <a:chOff x="631190" y="2203958"/>
            <a:chExt cx="2817495" cy="916940"/>
          </a:xfrm>
        </p:grpSpPr>
        <p:sp>
          <p:nvSpPr>
            <p:cNvPr id="7" name="object 7"/>
            <p:cNvSpPr/>
            <p:nvPr/>
          </p:nvSpPr>
          <p:spPr>
            <a:xfrm>
              <a:off x="643890" y="2216658"/>
              <a:ext cx="2792095" cy="891540"/>
            </a:xfrm>
            <a:custGeom>
              <a:avLst/>
              <a:gdLst/>
              <a:ahLst/>
              <a:cxnLst/>
              <a:rect l="l" t="t" r="r" b="b"/>
              <a:pathLst>
                <a:path w="2792095" h="891539">
                  <a:moveTo>
                    <a:pt x="2643378" y="0"/>
                  </a:moveTo>
                  <a:lnTo>
                    <a:pt x="148589" y="0"/>
                  </a:lnTo>
                  <a:lnTo>
                    <a:pt x="101622" y="7577"/>
                  </a:lnTo>
                  <a:lnTo>
                    <a:pt x="60833" y="28675"/>
                  </a:lnTo>
                  <a:lnTo>
                    <a:pt x="28668" y="60844"/>
                  </a:lnTo>
                  <a:lnTo>
                    <a:pt x="7574" y="101632"/>
                  </a:lnTo>
                  <a:lnTo>
                    <a:pt x="0" y="148590"/>
                  </a:lnTo>
                  <a:lnTo>
                    <a:pt x="0" y="742950"/>
                  </a:lnTo>
                  <a:lnTo>
                    <a:pt x="7574" y="789907"/>
                  </a:lnTo>
                  <a:lnTo>
                    <a:pt x="28668" y="830695"/>
                  </a:lnTo>
                  <a:lnTo>
                    <a:pt x="60833" y="862864"/>
                  </a:lnTo>
                  <a:lnTo>
                    <a:pt x="101622" y="883962"/>
                  </a:lnTo>
                  <a:lnTo>
                    <a:pt x="148589" y="891540"/>
                  </a:lnTo>
                  <a:lnTo>
                    <a:pt x="2643378" y="891540"/>
                  </a:lnTo>
                  <a:lnTo>
                    <a:pt x="2690335" y="883962"/>
                  </a:lnTo>
                  <a:lnTo>
                    <a:pt x="2731123" y="862864"/>
                  </a:lnTo>
                  <a:lnTo>
                    <a:pt x="2763292" y="830695"/>
                  </a:lnTo>
                  <a:lnTo>
                    <a:pt x="2784390" y="789907"/>
                  </a:lnTo>
                  <a:lnTo>
                    <a:pt x="2791968" y="742950"/>
                  </a:lnTo>
                  <a:lnTo>
                    <a:pt x="2791968" y="148590"/>
                  </a:lnTo>
                  <a:lnTo>
                    <a:pt x="2784390" y="101632"/>
                  </a:lnTo>
                  <a:lnTo>
                    <a:pt x="2763292" y="60844"/>
                  </a:lnTo>
                  <a:lnTo>
                    <a:pt x="2731123" y="28675"/>
                  </a:lnTo>
                  <a:lnTo>
                    <a:pt x="2690335" y="7577"/>
                  </a:lnTo>
                  <a:lnTo>
                    <a:pt x="2643378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3890" y="2216658"/>
              <a:ext cx="2792095" cy="891540"/>
            </a:xfrm>
            <a:custGeom>
              <a:avLst/>
              <a:gdLst/>
              <a:ahLst/>
              <a:cxnLst/>
              <a:rect l="l" t="t" r="r" b="b"/>
              <a:pathLst>
                <a:path w="2792095" h="891539">
                  <a:moveTo>
                    <a:pt x="0" y="148590"/>
                  </a:moveTo>
                  <a:lnTo>
                    <a:pt x="7574" y="101632"/>
                  </a:lnTo>
                  <a:lnTo>
                    <a:pt x="28668" y="60844"/>
                  </a:lnTo>
                  <a:lnTo>
                    <a:pt x="60833" y="28675"/>
                  </a:lnTo>
                  <a:lnTo>
                    <a:pt x="101622" y="7577"/>
                  </a:lnTo>
                  <a:lnTo>
                    <a:pt x="148589" y="0"/>
                  </a:lnTo>
                  <a:lnTo>
                    <a:pt x="2643378" y="0"/>
                  </a:lnTo>
                  <a:lnTo>
                    <a:pt x="2690335" y="7577"/>
                  </a:lnTo>
                  <a:lnTo>
                    <a:pt x="2731123" y="28675"/>
                  </a:lnTo>
                  <a:lnTo>
                    <a:pt x="2763292" y="60844"/>
                  </a:lnTo>
                  <a:lnTo>
                    <a:pt x="2784390" y="101632"/>
                  </a:lnTo>
                  <a:lnTo>
                    <a:pt x="2791968" y="148590"/>
                  </a:lnTo>
                  <a:lnTo>
                    <a:pt x="2791968" y="742950"/>
                  </a:lnTo>
                  <a:lnTo>
                    <a:pt x="2784390" y="789907"/>
                  </a:lnTo>
                  <a:lnTo>
                    <a:pt x="2763292" y="830695"/>
                  </a:lnTo>
                  <a:lnTo>
                    <a:pt x="2731123" y="862864"/>
                  </a:lnTo>
                  <a:lnTo>
                    <a:pt x="2690335" y="883962"/>
                  </a:lnTo>
                  <a:lnTo>
                    <a:pt x="2643378" y="891540"/>
                  </a:lnTo>
                  <a:lnTo>
                    <a:pt x="148589" y="891540"/>
                  </a:lnTo>
                  <a:lnTo>
                    <a:pt x="101622" y="883962"/>
                  </a:lnTo>
                  <a:lnTo>
                    <a:pt x="60833" y="862864"/>
                  </a:lnTo>
                  <a:lnTo>
                    <a:pt x="28668" y="830695"/>
                  </a:lnTo>
                  <a:lnTo>
                    <a:pt x="7574" y="789907"/>
                  </a:lnTo>
                  <a:lnTo>
                    <a:pt x="0" y="742950"/>
                  </a:lnTo>
                  <a:lnTo>
                    <a:pt x="0" y="148590"/>
                  </a:lnTo>
                  <a:close/>
                </a:path>
              </a:pathLst>
            </a:custGeom>
            <a:ln w="25400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06881" y="2335784"/>
            <a:ext cx="2263775" cy="6223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5"/>
              </a:spcBef>
            </a:pPr>
            <a:r>
              <a:rPr sz="1950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школьный</a:t>
            </a:r>
            <a:r>
              <a:rPr sz="1950" spc="-60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50" spc="-20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этап</a:t>
            </a:r>
            <a:endParaRPr sz="1950">
              <a:latin typeface="Calibri" panose="020F0502020204030204"/>
              <a:cs typeface="Calibri" panose="020F0502020204030204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1950" b="1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не</a:t>
            </a:r>
            <a:r>
              <a:rPr sz="1950" b="1" spc="-25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50" b="1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позднее</a:t>
            </a:r>
            <a:r>
              <a:rPr sz="1950" b="1" spc="-20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50" b="1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1</a:t>
            </a:r>
            <a:r>
              <a:rPr sz="1950" b="1" spc="-40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50" b="1" spc="-10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ноября</a:t>
            </a:r>
            <a:endParaRPr sz="195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711194" y="2182622"/>
            <a:ext cx="2816225" cy="938530"/>
            <a:chOff x="3711194" y="2182622"/>
            <a:chExt cx="2816225" cy="938530"/>
          </a:xfrm>
        </p:grpSpPr>
        <p:sp>
          <p:nvSpPr>
            <p:cNvPr id="11" name="object 11"/>
            <p:cNvSpPr/>
            <p:nvPr/>
          </p:nvSpPr>
          <p:spPr>
            <a:xfrm>
              <a:off x="3723894" y="2195322"/>
              <a:ext cx="2790825" cy="913130"/>
            </a:xfrm>
            <a:custGeom>
              <a:avLst/>
              <a:gdLst/>
              <a:ahLst/>
              <a:cxnLst/>
              <a:rect l="l" t="t" r="r" b="b"/>
              <a:pathLst>
                <a:path w="2790825" h="913130">
                  <a:moveTo>
                    <a:pt x="2638297" y="0"/>
                  </a:moveTo>
                  <a:lnTo>
                    <a:pt x="152145" y="0"/>
                  </a:lnTo>
                  <a:lnTo>
                    <a:pt x="104038" y="7752"/>
                  </a:lnTo>
                  <a:lnTo>
                    <a:pt x="62270" y="29342"/>
                  </a:lnTo>
                  <a:lnTo>
                    <a:pt x="29342" y="62270"/>
                  </a:lnTo>
                  <a:lnTo>
                    <a:pt x="7752" y="104038"/>
                  </a:lnTo>
                  <a:lnTo>
                    <a:pt x="0" y="152145"/>
                  </a:lnTo>
                  <a:lnTo>
                    <a:pt x="0" y="760729"/>
                  </a:lnTo>
                  <a:lnTo>
                    <a:pt x="7752" y="808837"/>
                  </a:lnTo>
                  <a:lnTo>
                    <a:pt x="29342" y="850605"/>
                  </a:lnTo>
                  <a:lnTo>
                    <a:pt x="62270" y="883533"/>
                  </a:lnTo>
                  <a:lnTo>
                    <a:pt x="104038" y="905123"/>
                  </a:lnTo>
                  <a:lnTo>
                    <a:pt x="152145" y="912876"/>
                  </a:lnTo>
                  <a:lnTo>
                    <a:pt x="2638297" y="912876"/>
                  </a:lnTo>
                  <a:lnTo>
                    <a:pt x="2686405" y="905123"/>
                  </a:lnTo>
                  <a:lnTo>
                    <a:pt x="2728173" y="883533"/>
                  </a:lnTo>
                  <a:lnTo>
                    <a:pt x="2761101" y="850605"/>
                  </a:lnTo>
                  <a:lnTo>
                    <a:pt x="2782691" y="808837"/>
                  </a:lnTo>
                  <a:lnTo>
                    <a:pt x="2790444" y="760729"/>
                  </a:lnTo>
                  <a:lnTo>
                    <a:pt x="2790444" y="152145"/>
                  </a:lnTo>
                  <a:lnTo>
                    <a:pt x="2782691" y="104038"/>
                  </a:lnTo>
                  <a:lnTo>
                    <a:pt x="2761101" y="62270"/>
                  </a:lnTo>
                  <a:lnTo>
                    <a:pt x="2728173" y="29342"/>
                  </a:lnTo>
                  <a:lnTo>
                    <a:pt x="2686405" y="7752"/>
                  </a:lnTo>
                  <a:lnTo>
                    <a:pt x="2638297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23894" y="2195322"/>
              <a:ext cx="2790825" cy="913130"/>
            </a:xfrm>
            <a:custGeom>
              <a:avLst/>
              <a:gdLst/>
              <a:ahLst/>
              <a:cxnLst/>
              <a:rect l="l" t="t" r="r" b="b"/>
              <a:pathLst>
                <a:path w="2790825" h="913130">
                  <a:moveTo>
                    <a:pt x="0" y="152145"/>
                  </a:moveTo>
                  <a:lnTo>
                    <a:pt x="7752" y="104038"/>
                  </a:lnTo>
                  <a:lnTo>
                    <a:pt x="29342" y="62270"/>
                  </a:lnTo>
                  <a:lnTo>
                    <a:pt x="62270" y="29342"/>
                  </a:lnTo>
                  <a:lnTo>
                    <a:pt x="104038" y="7752"/>
                  </a:lnTo>
                  <a:lnTo>
                    <a:pt x="152145" y="0"/>
                  </a:lnTo>
                  <a:lnTo>
                    <a:pt x="2638297" y="0"/>
                  </a:lnTo>
                  <a:lnTo>
                    <a:pt x="2686405" y="7752"/>
                  </a:lnTo>
                  <a:lnTo>
                    <a:pt x="2728173" y="29342"/>
                  </a:lnTo>
                  <a:lnTo>
                    <a:pt x="2761101" y="62270"/>
                  </a:lnTo>
                  <a:lnTo>
                    <a:pt x="2782691" y="104038"/>
                  </a:lnTo>
                  <a:lnTo>
                    <a:pt x="2790444" y="152145"/>
                  </a:lnTo>
                  <a:lnTo>
                    <a:pt x="2790444" y="760729"/>
                  </a:lnTo>
                  <a:lnTo>
                    <a:pt x="2782691" y="808837"/>
                  </a:lnTo>
                  <a:lnTo>
                    <a:pt x="2761101" y="850605"/>
                  </a:lnTo>
                  <a:lnTo>
                    <a:pt x="2728173" y="883533"/>
                  </a:lnTo>
                  <a:lnTo>
                    <a:pt x="2686405" y="905123"/>
                  </a:lnTo>
                  <a:lnTo>
                    <a:pt x="2638297" y="912876"/>
                  </a:lnTo>
                  <a:lnTo>
                    <a:pt x="152145" y="912876"/>
                  </a:lnTo>
                  <a:lnTo>
                    <a:pt x="104038" y="905123"/>
                  </a:lnTo>
                  <a:lnTo>
                    <a:pt x="62270" y="883533"/>
                  </a:lnTo>
                  <a:lnTo>
                    <a:pt x="29342" y="850605"/>
                  </a:lnTo>
                  <a:lnTo>
                    <a:pt x="7752" y="808837"/>
                  </a:lnTo>
                  <a:lnTo>
                    <a:pt x="0" y="760729"/>
                  </a:lnTo>
                  <a:lnTo>
                    <a:pt x="0" y="152145"/>
                  </a:lnTo>
                  <a:close/>
                </a:path>
              </a:pathLst>
            </a:custGeom>
            <a:ln w="25399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863721" y="2324862"/>
            <a:ext cx="2508885" cy="6223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8270">
              <a:lnSpc>
                <a:spcPct val="100000"/>
              </a:lnSpc>
              <a:spcBef>
                <a:spcPts val="105"/>
              </a:spcBef>
            </a:pPr>
            <a:r>
              <a:rPr sz="1950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муниципальный</a:t>
            </a:r>
            <a:r>
              <a:rPr sz="1950" spc="10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50" spc="-20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этап</a:t>
            </a:r>
            <a:endParaRPr sz="195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950" b="1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не</a:t>
            </a:r>
            <a:r>
              <a:rPr sz="1950" b="1" spc="-15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50" b="1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позднее 25</a:t>
            </a:r>
            <a:r>
              <a:rPr sz="1950" b="1" spc="-25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50" b="1" spc="-10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декабря</a:t>
            </a:r>
            <a:endParaRPr sz="195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867154" y="1847342"/>
            <a:ext cx="3373754" cy="358140"/>
            <a:chOff x="1867154" y="1847342"/>
            <a:chExt cx="3373754" cy="358140"/>
          </a:xfrm>
        </p:grpSpPr>
        <p:sp>
          <p:nvSpPr>
            <p:cNvPr id="15" name="object 15"/>
            <p:cNvSpPr/>
            <p:nvPr/>
          </p:nvSpPr>
          <p:spPr>
            <a:xfrm>
              <a:off x="1879854" y="1870710"/>
              <a:ext cx="219710" cy="321945"/>
            </a:xfrm>
            <a:custGeom>
              <a:avLst/>
              <a:gdLst/>
              <a:ahLst/>
              <a:cxnLst/>
              <a:rect l="l" t="t" r="r" b="b"/>
              <a:pathLst>
                <a:path w="219710" h="321944">
                  <a:moveTo>
                    <a:pt x="164591" y="0"/>
                  </a:moveTo>
                  <a:lnTo>
                    <a:pt x="54863" y="0"/>
                  </a:lnTo>
                  <a:lnTo>
                    <a:pt x="54863" y="211835"/>
                  </a:lnTo>
                  <a:lnTo>
                    <a:pt x="0" y="211835"/>
                  </a:lnTo>
                  <a:lnTo>
                    <a:pt x="109727" y="321563"/>
                  </a:lnTo>
                  <a:lnTo>
                    <a:pt x="219456" y="211835"/>
                  </a:lnTo>
                  <a:lnTo>
                    <a:pt x="164591" y="211835"/>
                  </a:lnTo>
                  <a:lnTo>
                    <a:pt x="164591" y="0"/>
                  </a:lnTo>
                  <a:close/>
                </a:path>
              </a:pathLst>
            </a:custGeom>
            <a:solidFill>
              <a:srgbClr val="0F96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79854" y="1870710"/>
              <a:ext cx="219710" cy="321945"/>
            </a:xfrm>
            <a:custGeom>
              <a:avLst/>
              <a:gdLst/>
              <a:ahLst/>
              <a:cxnLst/>
              <a:rect l="l" t="t" r="r" b="b"/>
              <a:pathLst>
                <a:path w="219710" h="321944">
                  <a:moveTo>
                    <a:pt x="0" y="211835"/>
                  </a:moveTo>
                  <a:lnTo>
                    <a:pt x="54863" y="211835"/>
                  </a:lnTo>
                  <a:lnTo>
                    <a:pt x="54863" y="0"/>
                  </a:lnTo>
                  <a:lnTo>
                    <a:pt x="164591" y="0"/>
                  </a:lnTo>
                  <a:lnTo>
                    <a:pt x="164591" y="211835"/>
                  </a:lnTo>
                  <a:lnTo>
                    <a:pt x="219456" y="211835"/>
                  </a:lnTo>
                  <a:lnTo>
                    <a:pt x="109727" y="321563"/>
                  </a:lnTo>
                  <a:lnTo>
                    <a:pt x="0" y="211835"/>
                  </a:lnTo>
                  <a:close/>
                </a:path>
              </a:pathLst>
            </a:custGeom>
            <a:ln w="25400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010150" y="1860042"/>
              <a:ext cx="218440" cy="311150"/>
            </a:xfrm>
            <a:custGeom>
              <a:avLst/>
              <a:gdLst/>
              <a:ahLst/>
              <a:cxnLst/>
              <a:rect l="l" t="t" r="r" b="b"/>
              <a:pathLst>
                <a:path w="218439" h="311150">
                  <a:moveTo>
                    <a:pt x="163449" y="0"/>
                  </a:moveTo>
                  <a:lnTo>
                    <a:pt x="54483" y="0"/>
                  </a:lnTo>
                  <a:lnTo>
                    <a:pt x="54483" y="201930"/>
                  </a:lnTo>
                  <a:lnTo>
                    <a:pt x="0" y="201930"/>
                  </a:lnTo>
                  <a:lnTo>
                    <a:pt x="108965" y="310896"/>
                  </a:lnTo>
                  <a:lnTo>
                    <a:pt x="217932" y="201930"/>
                  </a:lnTo>
                  <a:lnTo>
                    <a:pt x="163449" y="201930"/>
                  </a:lnTo>
                  <a:lnTo>
                    <a:pt x="163449" y="0"/>
                  </a:lnTo>
                  <a:close/>
                </a:path>
              </a:pathLst>
            </a:custGeom>
            <a:solidFill>
              <a:srgbClr val="0F96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010150" y="1860042"/>
              <a:ext cx="218440" cy="311150"/>
            </a:xfrm>
            <a:custGeom>
              <a:avLst/>
              <a:gdLst/>
              <a:ahLst/>
              <a:cxnLst/>
              <a:rect l="l" t="t" r="r" b="b"/>
              <a:pathLst>
                <a:path w="218439" h="311150">
                  <a:moveTo>
                    <a:pt x="0" y="201930"/>
                  </a:moveTo>
                  <a:lnTo>
                    <a:pt x="54483" y="201930"/>
                  </a:lnTo>
                  <a:lnTo>
                    <a:pt x="54483" y="0"/>
                  </a:lnTo>
                  <a:lnTo>
                    <a:pt x="163449" y="0"/>
                  </a:lnTo>
                  <a:lnTo>
                    <a:pt x="163449" y="201930"/>
                  </a:lnTo>
                  <a:lnTo>
                    <a:pt x="217932" y="201930"/>
                  </a:lnTo>
                  <a:lnTo>
                    <a:pt x="108965" y="310896"/>
                  </a:lnTo>
                  <a:lnTo>
                    <a:pt x="0" y="201930"/>
                  </a:lnTo>
                  <a:close/>
                </a:path>
              </a:pathLst>
            </a:custGeom>
            <a:ln w="25400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7296150" y="572135"/>
            <a:ext cx="5905500" cy="475615"/>
          </a:xfrm>
          <a:custGeom>
            <a:avLst/>
            <a:gdLst/>
            <a:ahLst/>
            <a:cxnLst/>
            <a:rect l="l" t="t" r="r" b="b"/>
            <a:pathLst>
              <a:path w="5905500" h="475615">
                <a:moveTo>
                  <a:pt x="0" y="79248"/>
                </a:moveTo>
                <a:lnTo>
                  <a:pt x="6221" y="48381"/>
                </a:lnTo>
                <a:lnTo>
                  <a:pt x="23193" y="23193"/>
                </a:lnTo>
                <a:lnTo>
                  <a:pt x="48381" y="6221"/>
                </a:lnTo>
                <a:lnTo>
                  <a:pt x="79248" y="0"/>
                </a:lnTo>
                <a:lnTo>
                  <a:pt x="5826252" y="0"/>
                </a:lnTo>
                <a:lnTo>
                  <a:pt x="5857118" y="6221"/>
                </a:lnTo>
                <a:lnTo>
                  <a:pt x="5882306" y="23193"/>
                </a:lnTo>
                <a:lnTo>
                  <a:pt x="5899278" y="48381"/>
                </a:lnTo>
                <a:lnTo>
                  <a:pt x="5905500" y="79248"/>
                </a:lnTo>
                <a:lnTo>
                  <a:pt x="5905500" y="396239"/>
                </a:lnTo>
                <a:lnTo>
                  <a:pt x="5899278" y="427106"/>
                </a:lnTo>
                <a:lnTo>
                  <a:pt x="5882306" y="452294"/>
                </a:lnTo>
                <a:lnTo>
                  <a:pt x="5857118" y="469266"/>
                </a:lnTo>
                <a:lnTo>
                  <a:pt x="5826252" y="475487"/>
                </a:lnTo>
                <a:lnTo>
                  <a:pt x="79248" y="475487"/>
                </a:lnTo>
                <a:lnTo>
                  <a:pt x="48381" y="469266"/>
                </a:lnTo>
                <a:lnTo>
                  <a:pt x="23193" y="452294"/>
                </a:lnTo>
                <a:lnTo>
                  <a:pt x="6221" y="427106"/>
                </a:lnTo>
                <a:lnTo>
                  <a:pt x="0" y="396239"/>
                </a:lnTo>
                <a:lnTo>
                  <a:pt x="0" y="79248"/>
                </a:lnTo>
                <a:close/>
              </a:path>
            </a:pathLst>
          </a:custGeom>
          <a:ln w="25400">
            <a:solidFill>
              <a:srgbClr val="0F96D5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sz="2400" b="1" dirty="0">
                <a:sym typeface="+mn-ea"/>
              </a:rPr>
              <a:t>Организаторы</a:t>
            </a:r>
            <a:r>
              <a:rPr sz="2400" b="1" spc="-85" dirty="0">
                <a:sym typeface="+mn-ea"/>
              </a:rPr>
              <a:t> </a:t>
            </a:r>
            <a:r>
              <a:rPr sz="2400" b="1" spc="-10" dirty="0">
                <a:sym typeface="+mn-ea"/>
              </a:rPr>
              <a:t>олимпиады</a:t>
            </a:r>
            <a:endParaRPr sz="2400" b="1"/>
          </a:p>
          <a:p>
            <a:endParaRPr sz="2400" b="1"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596900" y="1032510"/>
            <a:ext cx="12104370" cy="557530"/>
          </a:xfrm>
          <a:prstGeom prst="rect">
            <a:avLst/>
          </a:prstGeom>
        </p:spPr>
        <p:txBody>
          <a:bodyPr vert="horz" wrap="square" lIns="0" tIns="250748" rIns="0" bIns="0" rtlCol="0">
            <a:spAutoFit/>
          </a:bodyPr>
          <a:lstStyle/>
          <a:p>
            <a:pPr marL="6863715">
              <a:lnSpc>
                <a:spcPct val="100000"/>
              </a:lnSpc>
              <a:spcBef>
                <a:spcPts val="100"/>
              </a:spcBef>
            </a:pPr>
            <a:endParaRPr sz="2000"/>
          </a:p>
        </p:txBody>
      </p:sp>
      <p:grpSp>
        <p:nvGrpSpPr>
          <p:cNvPr id="23" name="object 23"/>
          <p:cNvGrpSpPr/>
          <p:nvPr/>
        </p:nvGrpSpPr>
        <p:grpSpPr>
          <a:xfrm>
            <a:off x="7303261" y="1373378"/>
            <a:ext cx="2817495" cy="507365"/>
            <a:chOff x="7303261" y="1373378"/>
            <a:chExt cx="2817495" cy="507365"/>
          </a:xfrm>
        </p:grpSpPr>
        <p:sp>
          <p:nvSpPr>
            <p:cNvPr id="24" name="object 24"/>
            <p:cNvSpPr/>
            <p:nvPr/>
          </p:nvSpPr>
          <p:spPr>
            <a:xfrm>
              <a:off x="7315961" y="1386078"/>
              <a:ext cx="2792095" cy="481965"/>
            </a:xfrm>
            <a:custGeom>
              <a:avLst/>
              <a:gdLst/>
              <a:ahLst/>
              <a:cxnLst/>
              <a:rect l="l" t="t" r="r" b="b"/>
              <a:pathLst>
                <a:path w="2792095" h="481964">
                  <a:moveTo>
                    <a:pt x="2711704" y="0"/>
                  </a:moveTo>
                  <a:lnTo>
                    <a:pt x="80264" y="0"/>
                  </a:lnTo>
                  <a:lnTo>
                    <a:pt x="49023" y="6308"/>
                  </a:lnTo>
                  <a:lnTo>
                    <a:pt x="23510" y="23510"/>
                  </a:lnTo>
                  <a:lnTo>
                    <a:pt x="6308" y="49023"/>
                  </a:lnTo>
                  <a:lnTo>
                    <a:pt x="0" y="80263"/>
                  </a:lnTo>
                  <a:lnTo>
                    <a:pt x="0" y="401320"/>
                  </a:lnTo>
                  <a:lnTo>
                    <a:pt x="6308" y="432560"/>
                  </a:lnTo>
                  <a:lnTo>
                    <a:pt x="23510" y="458073"/>
                  </a:lnTo>
                  <a:lnTo>
                    <a:pt x="49023" y="475275"/>
                  </a:lnTo>
                  <a:lnTo>
                    <a:pt x="80264" y="481584"/>
                  </a:lnTo>
                  <a:lnTo>
                    <a:pt x="2711704" y="481584"/>
                  </a:lnTo>
                  <a:lnTo>
                    <a:pt x="2742944" y="475275"/>
                  </a:lnTo>
                  <a:lnTo>
                    <a:pt x="2768457" y="458073"/>
                  </a:lnTo>
                  <a:lnTo>
                    <a:pt x="2785659" y="432560"/>
                  </a:lnTo>
                  <a:lnTo>
                    <a:pt x="2791968" y="401320"/>
                  </a:lnTo>
                  <a:lnTo>
                    <a:pt x="2791968" y="80263"/>
                  </a:lnTo>
                  <a:lnTo>
                    <a:pt x="2785659" y="49023"/>
                  </a:lnTo>
                  <a:lnTo>
                    <a:pt x="2768457" y="23510"/>
                  </a:lnTo>
                  <a:lnTo>
                    <a:pt x="2742944" y="6308"/>
                  </a:lnTo>
                  <a:lnTo>
                    <a:pt x="2711704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315961" y="1386078"/>
              <a:ext cx="2792095" cy="481965"/>
            </a:xfrm>
            <a:custGeom>
              <a:avLst/>
              <a:gdLst/>
              <a:ahLst/>
              <a:cxnLst/>
              <a:rect l="l" t="t" r="r" b="b"/>
              <a:pathLst>
                <a:path w="2792095" h="481964">
                  <a:moveTo>
                    <a:pt x="0" y="80263"/>
                  </a:moveTo>
                  <a:lnTo>
                    <a:pt x="6308" y="49023"/>
                  </a:lnTo>
                  <a:lnTo>
                    <a:pt x="23510" y="23510"/>
                  </a:lnTo>
                  <a:lnTo>
                    <a:pt x="49023" y="6308"/>
                  </a:lnTo>
                  <a:lnTo>
                    <a:pt x="80264" y="0"/>
                  </a:lnTo>
                  <a:lnTo>
                    <a:pt x="2711704" y="0"/>
                  </a:lnTo>
                  <a:lnTo>
                    <a:pt x="2742944" y="6308"/>
                  </a:lnTo>
                  <a:lnTo>
                    <a:pt x="2768457" y="23510"/>
                  </a:lnTo>
                  <a:lnTo>
                    <a:pt x="2785659" y="49023"/>
                  </a:lnTo>
                  <a:lnTo>
                    <a:pt x="2791968" y="80263"/>
                  </a:lnTo>
                  <a:lnTo>
                    <a:pt x="2791968" y="401320"/>
                  </a:lnTo>
                  <a:lnTo>
                    <a:pt x="2785659" y="432560"/>
                  </a:lnTo>
                  <a:lnTo>
                    <a:pt x="2768457" y="458073"/>
                  </a:lnTo>
                  <a:lnTo>
                    <a:pt x="2742944" y="475275"/>
                  </a:lnTo>
                  <a:lnTo>
                    <a:pt x="2711704" y="481584"/>
                  </a:lnTo>
                  <a:lnTo>
                    <a:pt x="80264" y="481584"/>
                  </a:lnTo>
                  <a:lnTo>
                    <a:pt x="49023" y="475275"/>
                  </a:lnTo>
                  <a:lnTo>
                    <a:pt x="23510" y="458073"/>
                  </a:lnTo>
                  <a:lnTo>
                    <a:pt x="6308" y="432560"/>
                  </a:lnTo>
                  <a:lnTo>
                    <a:pt x="0" y="401320"/>
                  </a:lnTo>
                  <a:lnTo>
                    <a:pt x="0" y="80263"/>
                  </a:lnTo>
                  <a:close/>
                </a:path>
              </a:pathLst>
            </a:custGeom>
            <a:ln w="25400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331710" y="1581150"/>
            <a:ext cx="2760345" cy="191770"/>
          </a:xfrm>
          <a:prstGeom prst="rect">
            <a:avLst/>
          </a:prstGeom>
        </p:spPr>
        <p:txBody>
          <a:bodyPr vert="horz" wrap="square" lIns="0" tIns="13335" rIns="0" bIns="0" rtlCol="0">
            <a:noAutofit/>
          </a:bodyPr>
          <a:lstStyle/>
          <a:p>
            <a:pPr marL="577215">
              <a:lnSpc>
                <a:spcPct val="100000"/>
              </a:lnSpc>
              <a:spcBef>
                <a:spcPts val="105"/>
              </a:spcBef>
            </a:pPr>
            <a:r>
              <a:rPr sz="1950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школьный</a:t>
            </a:r>
            <a:r>
              <a:rPr sz="1950" spc="-60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50" spc="-20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этап</a:t>
            </a:r>
            <a:endParaRPr sz="195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0383266" y="1350518"/>
            <a:ext cx="2816225" cy="530225"/>
            <a:chOff x="10383266" y="1350518"/>
            <a:chExt cx="2816225" cy="530225"/>
          </a:xfrm>
        </p:grpSpPr>
        <p:sp>
          <p:nvSpPr>
            <p:cNvPr id="28" name="object 28"/>
            <p:cNvSpPr/>
            <p:nvPr/>
          </p:nvSpPr>
          <p:spPr>
            <a:xfrm>
              <a:off x="10395966" y="1363218"/>
              <a:ext cx="2790825" cy="504825"/>
            </a:xfrm>
            <a:custGeom>
              <a:avLst/>
              <a:gdLst/>
              <a:ahLst/>
              <a:cxnLst/>
              <a:rect l="l" t="t" r="r" b="b"/>
              <a:pathLst>
                <a:path w="2790825" h="504825">
                  <a:moveTo>
                    <a:pt x="2706370" y="0"/>
                  </a:moveTo>
                  <a:lnTo>
                    <a:pt x="84074" y="0"/>
                  </a:lnTo>
                  <a:lnTo>
                    <a:pt x="51327" y="6600"/>
                  </a:lnTo>
                  <a:lnTo>
                    <a:pt x="24606" y="24606"/>
                  </a:lnTo>
                  <a:lnTo>
                    <a:pt x="6600" y="51327"/>
                  </a:lnTo>
                  <a:lnTo>
                    <a:pt x="0" y="84074"/>
                  </a:lnTo>
                  <a:lnTo>
                    <a:pt x="0" y="420370"/>
                  </a:lnTo>
                  <a:lnTo>
                    <a:pt x="6600" y="453116"/>
                  </a:lnTo>
                  <a:lnTo>
                    <a:pt x="24606" y="479837"/>
                  </a:lnTo>
                  <a:lnTo>
                    <a:pt x="51327" y="497843"/>
                  </a:lnTo>
                  <a:lnTo>
                    <a:pt x="84074" y="504444"/>
                  </a:lnTo>
                  <a:lnTo>
                    <a:pt x="2706370" y="504444"/>
                  </a:lnTo>
                  <a:lnTo>
                    <a:pt x="2739116" y="497843"/>
                  </a:lnTo>
                  <a:lnTo>
                    <a:pt x="2765837" y="479837"/>
                  </a:lnTo>
                  <a:lnTo>
                    <a:pt x="2783843" y="453116"/>
                  </a:lnTo>
                  <a:lnTo>
                    <a:pt x="2790443" y="420370"/>
                  </a:lnTo>
                  <a:lnTo>
                    <a:pt x="2790443" y="84074"/>
                  </a:lnTo>
                  <a:lnTo>
                    <a:pt x="2783843" y="51327"/>
                  </a:lnTo>
                  <a:lnTo>
                    <a:pt x="2765837" y="24606"/>
                  </a:lnTo>
                  <a:lnTo>
                    <a:pt x="2739116" y="6600"/>
                  </a:lnTo>
                  <a:lnTo>
                    <a:pt x="2706370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395966" y="1363218"/>
              <a:ext cx="2790825" cy="504825"/>
            </a:xfrm>
            <a:custGeom>
              <a:avLst/>
              <a:gdLst/>
              <a:ahLst/>
              <a:cxnLst/>
              <a:rect l="l" t="t" r="r" b="b"/>
              <a:pathLst>
                <a:path w="2790825" h="504825">
                  <a:moveTo>
                    <a:pt x="0" y="84074"/>
                  </a:moveTo>
                  <a:lnTo>
                    <a:pt x="6600" y="51327"/>
                  </a:lnTo>
                  <a:lnTo>
                    <a:pt x="24606" y="24606"/>
                  </a:lnTo>
                  <a:lnTo>
                    <a:pt x="51327" y="6600"/>
                  </a:lnTo>
                  <a:lnTo>
                    <a:pt x="84074" y="0"/>
                  </a:lnTo>
                  <a:lnTo>
                    <a:pt x="2706370" y="0"/>
                  </a:lnTo>
                  <a:lnTo>
                    <a:pt x="2739116" y="6600"/>
                  </a:lnTo>
                  <a:lnTo>
                    <a:pt x="2765837" y="24606"/>
                  </a:lnTo>
                  <a:lnTo>
                    <a:pt x="2783843" y="51327"/>
                  </a:lnTo>
                  <a:lnTo>
                    <a:pt x="2790443" y="84074"/>
                  </a:lnTo>
                  <a:lnTo>
                    <a:pt x="2790443" y="420370"/>
                  </a:lnTo>
                  <a:lnTo>
                    <a:pt x="2783843" y="453116"/>
                  </a:lnTo>
                  <a:lnTo>
                    <a:pt x="2765837" y="479837"/>
                  </a:lnTo>
                  <a:lnTo>
                    <a:pt x="2739116" y="497843"/>
                  </a:lnTo>
                  <a:lnTo>
                    <a:pt x="2706370" y="504444"/>
                  </a:lnTo>
                  <a:lnTo>
                    <a:pt x="84074" y="504444"/>
                  </a:lnTo>
                  <a:lnTo>
                    <a:pt x="51327" y="497843"/>
                  </a:lnTo>
                  <a:lnTo>
                    <a:pt x="24606" y="479837"/>
                  </a:lnTo>
                  <a:lnTo>
                    <a:pt x="6600" y="453116"/>
                  </a:lnTo>
                  <a:lnTo>
                    <a:pt x="0" y="420370"/>
                  </a:lnTo>
                  <a:lnTo>
                    <a:pt x="0" y="84074"/>
                  </a:lnTo>
                  <a:close/>
                </a:path>
              </a:pathLst>
            </a:custGeom>
            <a:ln w="25399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0651490" y="1438275"/>
            <a:ext cx="2279015" cy="534670"/>
          </a:xfrm>
          <a:prstGeom prst="rect">
            <a:avLst/>
          </a:prstGeom>
        </p:spPr>
        <p:txBody>
          <a:bodyPr vert="horz" wrap="square" lIns="0" tIns="1333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муниципальный</a:t>
            </a:r>
            <a:r>
              <a:rPr sz="1950" spc="10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50" spc="-20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этап</a:t>
            </a:r>
            <a:endParaRPr sz="195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7303261" y="1032002"/>
            <a:ext cx="5930900" cy="2360295"/>
            <a:chOff x="7303261" y="1032002"/>
            <a:chExt cx="5930900" cy="2360295"/>
          </a:xfrm>
        </p:grpSpPr>
        <p:sp>
          <p:nvSpPr>
            <p:cNvPr id="32" name="object 32"/>
            <p:cNvSpPr/>
            <p:nvPr/>
          </p:nvSpPr>
          <p:spPr>
            <a:xfrm>
              <a:off x="8571737" y="1053846"/>
              <a:ext cx="219710" cy="320040"/>
            </a:xfrm>
            <a:custGeom>
              <a:avLst/>
              <a:gdLst/>
              <a:ahLst/>
              <a:cxnLst/>
              <a:rect l="l" t="t" r="r" b="b"/>
              <a:pathLst>
                <a:path w="219709" h="320040">
                  <a:moveTo>
                    <a:pt x="164591" y="0"/>
                  </a:moveTo>
                  <a:lnTo>
                    <a:pt x="54863" y="0"/>
                  </a:lnTo>
                  <a:lnTo>
                    <a:pt x="54863" y="210312"/>
                  </a:lnTo>
                  <a:lnTo>
                    <a:pt x="0" y="210312"/>
                  </a:lnTo>
                  <a:lnTo>
                    <a:pt x="109727" y="320040"/>
                  </a:lnTo>
                  <a:lnTo>
                    <a:pt x="219455" y="210312"/>
                  </a:lnTo>
                  <a:lnTo>
                    <a:pt x="164591" y="210312"/>
                  </a:lnTo>
                  <a:lnTo>
                    <a:pt x="164591" y="0"/>
                  </a:lnTo>
                  <a:close/>
                </a:path>
              </a:pathLst>
            </a:custGeom>
            <a:solidFill>
              <a:srgbClr val="0F96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571737" y="1053846"/>
              <a:ext cx="219710" cy="320040"/>
            </a:xfrm>
            <a:custGeom>
              <a:avLst/>
              <a:gdLst/>
              <a:ahLst/>
              <a:cxnLst/>
              <a:rect l="l" t="t" r="r" b="b"/>
              <a:pathLst>
                <a:path w="219709" h="320040">
                  <a:moveTo>
                    <a:pt x="0" y="210312"/>
                  </a:moveTo>
                  <a:lnTo>
                    <a:pt x="54863" y="210312"/>
                  </a:lnTo>
                  <a:lnTo>
                    <a:pt x="54863" y="0"/>
                  </a:lnTo>
                  <a:lnTo>
                    <a:pt x="164591" y="0"/>
                  </a:lnTo>
                  <a:lnTo>
                    <a:pt x="164591" y="210312"/>
                  </a:lnTo>
                  <a:lnTo>
                    <a:pt x="219455" y="210312"/>
                  </a:lnTo>
                  <a:lnTo>
                    <a:pt x="109727" y="320040"/>
                  </a:lnTo>
                  <a:lnTo>
                    <a:pt x="0" y="210312"/>
                  </a:lnTo>
                  <a:close/>
                </a:path>
              </a:pathLst>
            </a:custGeom>
            <a:ln w="25400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1717273" y="1044702"/>
              <a:ext cx="218440" cy="311150"/>
            </a:xfrm>
            <a:custGeom>
              <a:avLst/>
              <a:gdLst/>
              <a:ahLst/>
              <a:cxnLst/>
              <a:rect l="l" t="t" r="r" b="b"/>
              <a:pathLst>
                <a:path w="218440" h="311150">
                  <a:moveTo>
                    <a:pt x="163449" y="0"/>
                  </a:moveTo>
                  <a:lnTo>
                    <a:pt x="54482" y="0"/>
                  </a:lnTo>
                  <a:lnTo>
                    <a:pt x="54482" y="201930"/>
                  </a:lnTo>
                  <a:lnTo>
                    <a:pt x="0" y="201930"/>
                  </a:lnTo>
                  <a:lnTo>
                    <a:pt x="108966" y="310896"/>
                  </a:lnTo>
                  <a:lnTo>
                    <a:pt x="217931" y="201930"/>
                  </a:lnTo>
                  <a:lnTo>
                    <a:pt x="163449" y="201930"/>
                  </a:lnTo>
                  <a:lnTo>
                    <a:pt x="163449" y="0"/>
                  </a:lnTo>
                  <a:close/>
                </a:path>
              </a:pathLst>
            </a:custGeom>
            <a:solidFill>
              <a:srgbClr val="0F96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1717273" y="1044702"/>
              <a:ext cx="218440" cy="311150"/>
            </a:xfrm>
            <a:custGeom>
              <a:avLst/>
              <a:gdLst/>
              <a:ahLst/>
              <a:cxnLst/>
              <a:rect l="l" t="t" r="r" b="b"/>
              <a:pathLst>
                <a:path w="218440" h="311150">
                  <a:moveTo>
                    <a:pt x="0" y="201930"/>
                  </a:moveTo>
                  <a:lnTo>
                    <a:pt x="54482" y="201930"/>
                  </a:lnTo>
                  <a:lnTo>
                    <a:pt x="54482" y="0"/>
                  </a:lnTo>
                  <a:lnTo>
                    <a:pt x="163449" y="0"/>
                  </a:lnTo>
                  <a:lnTo>
                    <a:pt x="163449" y="201930"/>
                  </a:lnTo>
                  <a:lnTo>
                    <a:pt x="217931" y="201930"/>
                  </a:lnTo>
                  <a:lnTo>
                    <a:pt x="108966" y="310896"/>
                  </a:lnTo>
                  <a:lnTo>
                    <a:pt x="0" y="201930"/>
                  </a:lnTo>
                  <a:close/>
                </a:path>
              </a:pathLst>
            </a:custGeom>
            <a:ln w="25400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315961" y="2219706"/>
              <a:ext cx="5905500" cy="1160145"/>
            </a:xfrm>
            <a:custGeom>
              <a:avLst/>
              <a:gdLst/>
              <a:ahLst/>
              <a:cxnLst/>
              <a:rect l="l" t="t" r="r" b="b"/>
              <a:pathLst>
                <a:path w="5905500" h="1160145">
                  <a:moveTo>
                    <a:pt x="5712206" y="0"/>
                  </a:moveTo>
                  <a:lnTo>
                    <a:pt x="193294" y="0"/>
                  </a:lnTo>
                  <a:lnTo>
                    <a:pt x="148956" y="5102"/>
                  </a:lnTo>
                  <a:lnTo>
                    <a:pt x="108264" y="19637"/>
                  </a:lnTo>
                  <a:lnTo>
                    <a:pt x="72375" y="42447"/>
                  </a:lnTo>
                  <a:lnTo>
                    <a:pt x="42447" y="72375"/>
                  </a:lnTo>
                  <a:lnTo>
                    <a:pt x="19637" y="108264"/>
                  </a:lnTo>
                  <a:lnTo>
                    <a:pt x="5102" y="148956"/>
                  </a:lnTo>
                  <a:lnTo>
                    <a:pt x="0" y="193294"/>
                  </a:lnTo>
                  <a:lnTo>
                    <a:pt x="0" y="966470"/>
                  </a:lnTo>
                  <a:lnTo>
                    <a:pt x="5102" y="1010807"/>
                  </a:lnTo>
                  <a:lnTo>
                    <a:pt x="19637" y="1051499"/>
                  </a:lnTo>
                  <a:lnTo>
                    <a:pt x="42447" y="1087388"/>
                  </a:lnTo>
                  <a:lnTo>
                    <a:pt x="72375" y="1117316"/>
                  </a:lnTo>
                  <a:lnTo>
                    <a:pt x="108264" y="1140126"/>
                  </a:lnTo>
                  <a:lnTo>
                    <a:pt x="148956" y="1154661"/>
                  </a:lnTo>
                  <a:lnTo>
                    <a:pt x="193294" y="1159764"/>
                  </a:lnTo>
                  <a:lnTo>
                    <a:pt x="5712206" y="1159764"/>
                  </a:lnTo>
                  <a:lnTo>
                    <a:pt x="5756543" y="1154661"/>
                  </a:lnTo>
                  <a:lnTo>
                    <a:pt x="5797235" y="1140126"/>
                  </a:lnTo>
                  <a:lnTo>
                    <a:pt x="5833124" y="1117316"/>
                  </a:lnTo>
                  <a:lnTo>
                    <a:pt x="5863052" y="1087388"/>
                  </a:lnTo>
                  <a:lnTo>
                    <a:pt x="5885862" y="1051499"/>
                  </a:lnTo>
                  <a:lnTo>
                    <a:pt x="5900397" y="1010807"/>
                  </a:lnTo>
                  <a:lnTo>
                    <a:pt x="5905500" y="966470"/>
                  </a:lnTo>
                  <a:lnTo>
                    <a:pt x="5905500" y="193294"/>
                  </a:lnTo>
                  <a:lnTo>
                    <a:pt x="5900397" y="148956"/>
                  </a:lnTo>
                  <a:lnTo>
                    <a:pt x="5885862" y="108264"/>
                  </a:lnTo>
                  <a:lnTo>
                    <a:pt x="5863052" y="72375"/>
                  </a:lnTo>
                  <a:lnTo>
                    <a:pt x="5833124" y="42447"/>
                  </a:lnTo>
                  <a:lnTo>
                    <a:pt x="5797235" y="19637"/>
                  </a:lnTo>
                  <a:lnTo>
                    <a:pt x="5756543" y="5102"/>
                  </a:lnTo>
                  <a:lnTo>
                    <a:pt x="5712206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315961" y="2219706"/>
              <a:ext cx="5905500" cy="1160145"/>
            </a:xfrm>
            <a:custGeom>
              <a:avLst/>
              <a:gdLst/>
              <a:ahLst/>
              <a:cxnLst/>
              <a:rect l="l" t="t" r="r" b="b"/>
              <a:pathLst>
                <a:path w="5905500" h="1160145">
                  <a:moveTo>
                    <a:pt x="0" y="193294"/>
                  </a:moveTo>
                  <a:lnTo>
                    <a:pt x="5102" y="148956"/>
                  </a:lnTo>
                  <a:lnTo>
                    <a:pt x="19637" y="108264"/>
                  </a:lnTo>
                  <a:lnTo>
                    <a:pt x="42447" y="72375"/>
                  </a:lnTo>
                  <a:lnTo>
                    <a:pt x="72375" y="42447"/>
                  </a:lnTo>
                  <a:lnTo>
                    <a:pt x="108264" y="19637"/>
                  </a:lnTo>
                  <a:lnTo>
                    <a:pt x="148956" y="5102"/>
                  </a:lnTo>
                  <a:lnTo>
                    <a:pt x="193294" y="0"/>
                  </a:lnTo>
                  <a:lnTo>
                    <a:pt x="5712206" y="0"/>
                  </a:lnTo>
                  <a:lnTo>
                    <a:pt x="5756543" y="5102"/>
                  </a:lnTo>
                  <a:lnTo>
                    <a:pt x="5797235" y="19637"/>
                  </a:lnTo>
                  <a:lnTo>
                    <a:pt x="5833124" y="42447"/>
                  </a:lnTo>
                  <a:lnTo>
                    <a:pt x="5863052" y="72375"/>
                  </a:lnTo>
                  <a:lnTo>
                    <a:pt x="5885862" y="108264"/>
                  </a:lnTo>
                  <a:lnTo>
                    <a:pt x="5900397" y="148956"/>
                  </a:lnTo>
                  <a:lnTo>
                    <a:pt x="5905500" y="193294"/>
                  </a:lnTo>
                  <a:lnTo>
                    <a:pt x="5905500" y="966470"/>
                  </a:lnTo>
                  <a:lnTo>
                    <a:pt x="5900397" y="1010807"/>
                  </a:lnTo>
                  <a:lnTo>
                    <a:pt x="5885862" y="1051499"/>
                  </a:lnTo>
                  <a:lnTo>
                    <a:pt x="5863052" y="1087388"/>
                  </a:lnTo>
                  <a:lnTo>
                    <a:pt x="5833124" y="1117316"/>
                  </a:lnTo>
                  <a:lnTo>
                    <a:pt x="5797235" y="1140126"/>
                  </a:lnTo>
                  <a:lnTo>
                    <a:pt x="5756543" y="1154661"/>
                  </a:lnTo>
                  <a:lnTo>
                    <a:pt x="5712206" y="1159764"/>
                  </a:lnTo>
                  <a:lnTo>
                    <a:pt x="193294" y="1159764"/>
                  </a:lnTo>
                  <a:lnTo>
                    <a:pt x="148956" y="1154661"/>
                  </a:lnTo>
                  <a:lnTo>
                    <a:pt x="108264" y="1140126"/>
                  </a:lnTo>
                  <a:lnTo>
                    <a:pt x="72375" y="1117316"/>
                  </a:lnTo>
                  <a:lnTo>
                    <a:pt x="42447" y="1087388"/>
                  </a:lnTo>
                  <a:lnTo>
                    <a:pt x="19637" y="1051499"/>
                  </a:lnTo>
                  <a:lnTo>
                    <a:pt x="5102" y="1010807"/>
                  </a:lnTo>
                  <a:lnTo>
                    <a:pt x="0" y="966470"/>
                  </a:lnTo>
                  <a:lnTo>
                    <a:pt x="0" y="193294"/>
                  </a:lnTo>
                  <a:close/>
                </a:path>
              </a:pathLst>
            </a:custGeom>
            <a:ln w="25400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8146542" y="2312924"/>
            <a:ext cx="424497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органы</a:t>
            </a:r>
            <a:r>
              <a:rPr sz="2000" b="1" spc="-45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местного</a:t>
            </a:r>
            <a:r>
              <a:rPr sz="2000" b="1" spc="-35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самоуправления, </a:t>
            </a:r>
            <a:r>
              <a:rPr sz="2000" b="1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осуществляющие</a:t>
            </a:r>
            <a:r>
              <a:rPr sz="2000" b="1" spc="-70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управление</a:t>
            </a:r>
            <a:r>
              <a:rPr sz="2000" b="1" spc="-60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000" b="1" spc="-40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сфере </a:t>
            </a:r>
            <a:r>
              <a:rPr sz="2000" b="1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образования</a:t>
            </a:r>
            <a:r>
              <a:rPr sz="2000" b="1" spc="-80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+</a:t>
            </a:r>
            <a:r>
              <a:rPr sz="1800" spc="-25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ФТ</a:t>
            </a:r>
            <a:r>
              <a:rPr sz="1800" spc="-50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«Сириус»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8591042" y="1868678"/>
            <a:ext cx="3372485" cy="347345"/>
            <a:chOff x="8591042" y="1868678"/>
            <a:chExt cx="3372485" cy="347345"/>
          </a:xfrm>
        </p:grpSpPr>
        <p:sp>
          <p:nvSpPr>
            <p:cNvPr id="40" name="object 40"/>
            <p:cNvSpPr/>
            <p:nvPr/>
          </p:nvSpPr>
          <p:spPr>
            <a:xfrm>
              <a:off x="8603742" y="1881378"/>
              <a:ext cx="218440" cy="320040"/>
            </a:xfrm>
            <a:custGeom>
              <a:avLst/>
              <a:gdLst/>
              <a:ahLst/>
              <a:cxnLst/>
              <a:rect l="l" t="t" r="r" b="b"/>
              <a:pathLst>
                <a:path w="218440" h="320039">
                  <a:moveTo>
                    <a:pt x="163449" y="0"/>
                  </a:moveTo>
                  <a:lnTo>
                    <a:pt x="54482" y="0"/>
                  </a:lnTo>
                  <a:lnTo>
                    <a:pt x="54482" y="211074"/>
                  </a:lnTo>
                  <a:lnTo>
                    <a:pt x="0" y="211074"/>
                  </a:lnTo>
                  <a:lnTo>
                    <a:pt x="108965" y="320039"/>
                  </a:lnTo>
                  <a:lnTo>
                    <a:pt x="217931" y="211074"/>
                  </a:lnTo>
                  <a:lnTo>
                    <a:pt x="163449" y="211074"/>
                  </a:lnTo>
                  <a:lnTo>
                    <a:pt x="163449" y="0"/>
                  </a:lnTo>
                  <a:close/>
                </a:path>
              </a:pathLst>
            </a:custGeom>
            <a:solidFill>
              <a:srgbClr val="0F96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603742" y="1881378"/>
              <a:ext cx="218440" cy="320040"/>
            </a:xfrm>
            <a:custGeom>
              <a:avLst/>
              <a:gdLst/>
              <a:ahLst/>
              <a:cxnLst/>
              <a:rect l="l" t="t" r="r" b="b"/>
              <a:pathLst>
                <a:path w="218440" h="320039">
                  <a:moveTo>
                    <a:pt x="0" y="211074"/>
                  </a:moveTo>
                  <a:lnTo>
                    <a:pt x="54482" y="211074"/>
                  </a:lnTo>
                  <a:lnTo>
                    <a:pt x="54482" y="0"/>
                  </a:lnTo>
                  <a:lnTo>
                    <a:pt x="163449" y="0"/>
                  </a:lnTo>
                  <a:lnTo>
                    <a:pt x="163449" y="211074"/>
                  </a:lnTo>
                  <a:lnTo>
                    <a:pt x="217931" y="211074"/>
                  </a:lnTo>
                  <a:lnTo>
                    <a:pt x="108965" y="320039"/>
                  </a:lnTo>
                  <a:lnTo>
                    <a:pt x="0" y="211074"/>
                  </a:lnTo>
                  <a:close/>
                </a:path>
              </a:pathLst>
            </a:custGeom>
            <a:ln w="25400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1732514" y="1881378"/>
              <a:ext cx="218440" cy="321945"/>
            </a:xfrm>
            <a:custGeom>
              <a:avLst/>
              <a:gdLst/>
              <a:ahLst/>
              <a:cxnLst/>
              <a:rect l="l" t="t" r="r" b="b"/>
              <a:pathLst>
                <a:path w="218440" h="321944">
                  <a:moveTo>
                    <a:pt x="163449" y="0"/>
                  </a:moveTo>
                  <a:lnTo>
                    <a:pt x="54482" y="0"/>
                  </a:lnTo>
                  <a:lnTo>
                    <a:pt x="54482" y="212598"/>
                  </a:lnTo>
                  <a:lnTo>
                    <a:pt x="0" y="212598"/>
                  </a:lnTo>
                  <a:lnTo>
                    <a:pt x="108965" y="321563"/>
                  </a:lnTo>
                  <a:lnTo>
                    <a:pt x="217931" y="212598"/>
                  </a:lnTo>
                  <a:lnTo>
                    <a:pt x="163449" y="212598"/>
                  </a:lnTo>
                  <a:lnTo>
                    <a:pt x="163449" y="0"/>
                  </a:lnTo>
                  <a:close/>
                </a:path>
              </a:pathLst>
            </a:custGeom>
            <a:solidFill>
              <a:srgbClr val="0F96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1732514" y="1881378"/>
              <a:ext cx="218440" cy="321945"/>
            </a:xfrm>
            <a:custGeom>
              <a:avLst/>
              <a:gdLst/>
              <a:ahLst/>
              <a:cxnLst/>
              <a:rect l="l" t="t" r="r" b="b"/>
              <a:pathLst>
                <a:path w="218440" h="321944">
                  <a:moveTo>
                    <a:pt x="0" y="212598"/>
                  </a:moveTo>
                  <a:lnTo>
                    <a:pt x="54482" y="212598"/>
                  </a:lnTo>
                  <a:lnTo>
                    <a:pt x="54482" y="0"/>
                  </a:lnTo>
                  <a:lnTo>
                    <a:pt x="163449" y="0"/>
                  </a:lnTo>
                  <a:lnTo>
                    <a:pt x="163449" y="212598"/>
                  </a:lnTo>
                  <a:lnTo>
                    <a:pt x="217931" y="212598"/>
                  </a:lnTo>
                  <a:lnTo>
                    <a:pt x="108965" y="321563"/>
                  </a:lnTo>
                  <a:lnTo>
                    <a:pt x="0" y="212598"/>
                  </a:lnTo>
                  <a:close/>
                </a:path>
              </a:pathLst>
            </a:custGeom>
            <a:ln w="25400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8740520" y="3708577"/>
            <a:ext cx="4369435" cy="20815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47675" algn="just">
              <a:lnSpc>
                <a:spcPct val="107000"/>
              </a:lnSpc>
              <a:spcBef>
                <a:spcPts val="95"/>
              </a:spcBef>
            </a:pPr>
            <a:r>
              <a:rPr sz="1400" i="1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Школьные</a:t>
            </a:r>
            <a:r>
              <a:rPr sz="1400" i="1" spc="85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i="1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1400" i="1" spc="85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i="1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муниципальные</a:t>
            </a:r>
            <a:r>
              <a:rPr sz="1400" i="1" spc="90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i="1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этапы</a:t>
            </a:r>
            <a:r>
              <a:rPr sz="1400" i="1" spc="75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i="1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олимпиады</a:t>
            </a:r>
            <a:r>
              <a:rPr sz="1400" i="1" spc="90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i="1" spc="-50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в </a:t>
            </a:r>
            <a:r>
              <a:rPr sz="1400" i="1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городах</a:t>
            </a:r>
            <a:r>
              <a:rPr sz="1400" i="1" spc="415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  </a:t>
            </a:r>
            <a:r>
              <a:rPr sz="1400" i="1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федерального</a:t>
            </a:r>
            <a:r>
              <a:rPr sz="1400" i="1" spc="415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  </a:t>
            </a:r>
            <a:r>
              <a:rPr sz="1400" i="1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значения</a:t>
            </a:r>
            <a:r>
              <a:rPr sz="1400" i="1" spc="409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  </a:t>
            </a:r>
            <a:r>
              <a:rPr sz="1400" i="1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Москве,</a:t>
            </a:r>
            <a:r>
              <a:rPr sz="1400" i="1" spc="409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  </a:t>
            </a:r>
            <a:r>
              <a:rPr sz="1400" i="1" spc="-10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Санкт- </a:t>
            </a:r>
            <a:r>
              <a:rPr sz="1400" i="1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Петербурге</a:t>
            </a:r>
            <a:r>
              <a:rPr sz="1400" i="1" spc="204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  </a:t>
            </a:r>
            <a:r>
              <a:rPr sz="1400" i="1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1400" i="1" spc="204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  </a:t>
            </a:r>
            <a:r>
              <a:rPr sz="1400" i="1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Севастополе</a:t>
            </a:r>
            <a:r>
              <a:rPr sz="1400" i="1" spc="204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  </a:t>
            </a:r>
            <a:r>
              <a:rPr sz="1400" i="1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проводятся</a:t>
            </a:r>
            <a:r>
              <a:rPr sz="1400" i="1" spc="210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  </a:t>
            </a:r>
            <a:r>
              <a:rPr sz="1400" i="1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с</a:t>
            </a:r>
            <a:r>
              <a:rPr sz="1400" i="1" spc="210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  </a:t>
            </a:r>
            <a:r>
              <a:rPr sz="1400" i="1" spc="-10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учетом </a:t>
            </a:r>
            <a:r>
              <a:rPr sz="1400" i="1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особенностей</a:t>
            </a:r>
            <a:r>
              <a:rPr sz="1400" i="1" spc="105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i="1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организации</a:t>
            </a:r>
            <a:r>
              <a:rPr sz="1400" i="1" spc="110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i="1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местного</a:t>
            </a:r>
            <a:r>
              <a:rPr sz="1400" i="1" spc="105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i="1" spc="-10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самоуправления, </a:t>
            </a:r>
            <a:r>
              <a:rPr sz="1400" i="1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установленных</a:t>
            </a:r>
            <a:r>
              <a:rPr sz="1400" i="1" spc="210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  </a:t>
            </a:r>
            <a:r>
              <a:rPr sz="1400" i="1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1400" i="1" spc="200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  </a:t>
            </a:r>
            <a:r>
              <a:rPr sz="1400" i="1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указанных</a:t>
            </a:r>
            <a:r>
              <a:rPr sz="1400" i="1" spc="210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  </a:t>
            </a:r>
            <a:r>
              <a:rPr sz="1400" i="1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субъектах</a:t>
            </a:r>
            <a:r>
              <a:rPr sz="1400" i="1" spc="210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  </a:t>
            </a:r>
            <a:r>
              <a:rPr sz="1400" i="1" spc="-10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Российской </a:t>
            </a:r>
            <a:r>
              <a:rPr sz="1400" i="1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Федерации,</a:t>
            </a:r>
            <a:r>
              <a:rPr sz="1400" i="1" spc="275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i="1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1400" i="1" spc="295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i="1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федеральной</a:t>
            </a:r>
            <a:r>
              <a:rPr sz="1400" i="1" spc="285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i="1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территории</a:t>
            </a:r>
            <a:r>
              <a:rPr sz="1400" i="1" spc="275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i="1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«Сириус»</a:t>
            </a:r>
            <a:r>
              <a:rPr sz="1400" i="1" spc="285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i="1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-</a:t>
            </a:r>
            <a:r>
              <a:rPr sz="1400" i="1" spc="285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i="1" spc="-50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с </a:t>
            </a:r>
            <a:r>
              <a:rPr sz="1400" i="1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учетом</a:t>
            </a:r>
            <a:r>
              <a:rPr sz="1400" i="1" spc="75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i="1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особенностей</a:t>
            </a:r>
            <a:r>
              <a:rPr sz="1400" i="1" spc="90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i="1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организации</a:t>
            </a:r>
            <a:r>
              <a:rPr sz="1400" i="1" spc="90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i="1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публичной</a:t>
            </a:r>
            <a:r>
              <a:rPr sz="1400" i="1" spc="90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i="1" spc="-10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власти, </a:t>
            </a:r>
            <a:r>
              <a:rPr sz="1400" i="1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1400" i="1" spc="360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    </a:t>
            </a:r>
            <a:r>
              <a:rPr sz="1400" i="1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том</a:t>
            </a:r>
            <a:r>
              <a:rPr sz="1400" i="1" spc="365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    </a:t>
            </a:r>
            <a:r>
              <a:rPr sz="1400" i="1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числе</a:t>
            </a:r>
            <a:r>
              <a:rPr sz="1400" i="1" spc="360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    </a:t>
            </a:r>
            <a:r>
              <a:rPr sz="1400" i="1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местного</a:t>
            </a:r>
            <a:r>
              <a:rPr sz="1400" i="1" spc="365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    </a:t>
            </a:r>
            <a:r>
              <a:rPr sz="1400" i="1" spc="-10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самоуправления, установленных</a:t>
            </a:r>
            <a:r>
              <a:rPr sz="1400" i="1" spc="-30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i="1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1400" i="1" spc="15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i="1" spc="-10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федеральной </a:t>
            </a:r>
            <a:r>
              <a:rPr sz="1400" i="1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территории </a:t>
            </a:r>
            <a:r>
              <a:rPr sz="1400" i="1" spc="-10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«Сириус».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1333753" y="4064761"/>
            <a:ext cx="5929630" cy="501015"/>
            <a:chOff x="1333753" y="4064761"/>
            <a:chExt cx="5929630" cy="501015"/>
          </a:xfrm>
        </p:grpSpPr>
        <p:sp>
          <p:nvSpPr>
            <p:cNvPr id="46" name="object 46"/>
            <p:cNvSpPr/>
            <p:nvPr/>
          </p:nvSpPr>
          <p:spPr>
            <a:xfrm>
              <a:off x="1346453" y="4077461"/>
              <a:ext cx="5904230" cy="475615"/>
            </a:xfrm>
            <a:custGeom>
              <a:avLst/>
              <a:gdLst/>
              <a:ahLst/>
              <a:cxnLst/>
              <a:rect l="l" t="t" r="r" b="b"/>
              <a:pathLst>
                <a:path w="5904230" h="475614">
                  <a:moveTo>
                    <a:pt x="5824728" y="0"/>
                  </a:moveTo>
                  <a:lnTo>
                    <a:pt x="79248" y="0"/>
                  </a:lnTo>
                  <a:lnTo>
                    <a:pt x="48381" y="6221"/>
                  </a:lnTo>
                  <a:lnTo>
                    <a:pt x="23193" y="23193"/>
                  </a:lnTo>
                  <a:lnTo>
                    <a:pt x="6221" y="48381"/>
                  </a:lnTo>
                  <a:lnTo>
                    <a:pt x="0" y="79248"/>
                  </a:lnTo>
                  <a:lnTo>
                    <a:pt x="0" y="396239"/>
                  </a:lnTo>
                  <a:lnTo>
                    <a:pt x="6221" y="427106"/>
                  </a:lnTo>
                  <a:lnTo>
                    <a:pt x="23193" y="452294"/>
                  </a:lnTo>
                  <a:lnTo>
                    <a:pt x="48381" y="469266"/>
                  </a:lnTo>
                  <a:lnTo>
                    <a:pt x="79248" y="475488"/>
                  </a:lnTo>
                  <a:lnTo>
                    <a:pt x="5824728" y="475488"/>
                  </a:lnTo>
                  <a:lnTo>
                    <a:pt x="5855594" y="469266"/>
                  </a:lnTo>
                  <a:lnTo>
                    <a:pt x="5880782" y="452294"/>
                  </a:lnTo>
                  <a:lnTo>
                    <a:pt x="5897754" y="427106"/>
                  </a:lnTo>
                  <a:lnTo>
                    <a:pt x="5903976" y="396239"/>
                  </a:lnTo>
                  <a:lnTo>
                    <a:pt x="5903976" y="79248"/>
                  </a:lnTo>
                  <a:lnTo>
                    <a:pt x="5897754" y="48381"/>
                  </a:lnTo>
                  <a:lnTo>
                    <a:pt x="5880782" y="23193"/>
                  </a:lnTo>
                  <a:lnTo>
                    <a:pt x="5855594" y="6221"/>
                  </a:lnTo>
                  <a:lnTo>
                    <a:pt x="5824728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346453" y="4077461"/>
              <a:ext cx="5904230" cy="475615"/>
            </a:xfrm>
            <a:custGeom>
              <a:avLst/>
              <a:gdLst/>
              <a:ahLst/>
              <a:cxnLst/>
              <a:rect l="l" t="t" r="r" b="b"/>
              <a:pathLst>
                <a:path w="5904230" h="475614">
                  <a:moveTo>
                    <a:pt x="0" y="79248"/>
                  </a:moveTo>
                  <a:lnTo>
                    <a:pt x="6221" y="48381"/>
                  </a:lnTo>
                  <a:lnTo>
                    <a:pt x="23193" y="23193"/>
                  </a:lnTo>
                  <a:lnTo>
                    <a:pt x="48381" y="6221"/>
                  </a:lnTo>
                  <a:lnTo>
                    <a:pt x="79248" y="0"/>
                  </a:lnTo>
                  <a:lnTo>
                    <a:pt x="5824728" y="0"/>
                  </a:lnTo>
                  <a:lnTo>
                    <a:pt x="5855594" y="6221"/>
                  </a:lnTo>
                  <a:lnTo>
                    <a:pt x="5880782" y="23193"/>
                  </a:lnTo>
                  <a:lnTo>
                    <a:pt x="5897754" y="48381"/>
                  </a:lnTo>
                  <a:lnTo>
                    <a:pt x="5903976" y="79248"/>
                  </a:lnTo>
                  <a:lnTo>
                    <a:pt x="5903976" y="396239"/>
                  </a:lnTo>
                  <a:lnTo>
                    <a:pt x="5897754" y="427106"/>
                  </a:lnTo>
                  <a:lnTo>
                    <a:pt x="5880782" y="452294"/>
                  </a:lnTo>
                  <a:lnTo>
                    <a:pt x="5855594" y="469266"/>
                  </a:lnTo>
                  <a:lnTo>
                    <a:pt x="5824728" y="475488"/>
                  </a:lnTo>
                  <a:lnTo>
                    <a:pt x="79248" y="475488"/>
                  </a:lnTo>
                  <a:lnTo>
                    <a:pt x="48381" y="469266"/>
                  </a:lnTo>
                  <a:lnTo>
                    <a:pt x="23193" y="452294"/>
                  </a:lnTo>
                  <a:lnTo>
                    <a:pt x="6221" y="427106"/>
                  </a:lnTo>
                  <a:lnTo>
                    <a:pt x="0" y="396239"/>
                  </a:lnTo>
                  <a:lnTo>
                    <a:pt x="0" y="79248"/>
                  </a:lnTo>
                  <a:close/>
                </a:path>
              </a:pathLst>
            </a:custGeom>
            <a:ln w="25400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1628648" y="4133215"/>
            <a:ext cx="53371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Организаторы</a:t>
            </a:r>
            <a:r>
              <a:rPr sz="2000" b="1" spc="-85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олимпиады</a:t>
            </a:r>
            <a:r>
              <a:rPr sz="2000" b="1" spc="-80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утверждают</a:t>
            </a:r>
            <a:r>
              <a:rPr sz="2000" b="1" spc="-75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составы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123697" y="4902961"/>
            <a:ext cx="1897380" cy="1063625"/>
            <a:chOff x="123697" y="4902961"/>
            <a:chExt cx="1897380" cy="1063625"/>
          </a:xfrm>
        </p:grpSpPr>
        <p:sp>
          <p:nvSpPr>
            <p:cNvPr id="50" name="object 50"/>
            <p:cNvSpPr/>
            <p:nvPr/>
          </p:nvSpPr>
          <p:spPr>
            <a:xfrm>
              <a:off x="136397" y="4915661"/>
              <a:ext cx="1871980" cy="1038225"/>
            </a:xfrm>
            <a:custGeom>
              <a:avLst/>
              <a:gdLst/>
              <a:ahLst/>
              <a:cxnLst/>
              <a:rect l="l" t="t" r="r" b="b"/>
              <a:pathLst>
                <a:path w="1871980" h="1038225">
                  <a:moveTo>
                    <a:pt x="1698497" y="0"/>
                  </a:moveTo>
                  <a:lnTo>
                    <a:pt x="172974" y="0"/>
                  </a:lnTo>
                  <a:lnTo>
                    <a:pt x="126991" y="6180"/>
                  </a:lnTo>
                  <a:lnTo>
                    <a:pt x="85671" y="23621"/>
                  </a:lnTo>
                  <a:lnTo>
                    <a:pt x="50663" y="50672"/>
                  </a:lnTo>
                  <a:lnTo>
                    <a:pt x="23616" y="85682"/>
                  </a:lnTo>
                  <a:lnTo>
                    <a:pt x="6178" y="126999"/>
                  </a:lnTo>
                  <a:lnTo>
                    <a:pt x="0" y="172973"/>
                  </a:lnTo>
                  <a:lnTo>
                    <a:pt x="0" y="864869"/>
                  </a:lnTo>
                  <a:lnTo>
                    <a:pt x="6178" y="910844"/>
                  </a:lnTo>
                  <a:lnTo>
                    <a:pt x="23616" y="952161"/>
                  </a:lnTo>
                  <a:lnTo>
                    <a:pt x="50663" y="987170"/>
                  </a:lnTo>
                  <a:lnTo>
                    <a:pt x="85671" y="1014221"/>
                  </a:lnTo>
                  <a:lnTo>
                    <a:pt x="126991" y="1031663"/>
                  </a:lnTo>
                  <a:lnTo>
                    <a:pt x="172974" y="1037843"/>
                  </a:lnTo>
                  <a:lnTo>
                    <a:pt x="1698497" y="1037843"/>
                  </a:lnTo>
                  <a:lnTo>
                    <a:pt x="1744471" y="1031663"/>
                  </a:lnTo>
                  <a:lnTo>
                    <a:pt x="1785789" y="1014221"/>
                  </a:lnTo>
                  <a:lnTo>
                    <a:pt x="1820798" y="987170"/>
                  </a:lnTo>
                  <a:lnTo>
                    <a:pt x="1847849" y="952161"/>
                  </a:lnTo>
                  <a:lnTo>
                    <a:pt x="1865291" y="910844"/>
                  </a:lnTo>
                  <a:lnTo>
                    <a:pt x="1871471" y="864869"/>
                  </a:lnTo>
                  <a:lnTo>
                    <a:pt x="1871471" y="172973"/>
                  </a:lnTo>
                  <a:lnTo>
                    <a:pt x="1865291" y="127000"/>
                  </a:lnTo>
                  <a:lnTo>
                    <a:pt x="1847849" y="85682"/>
                  </a:lnTo>
                  <a:lnTo>
                    <a:pt x="1820798" y="50673"/>
                  </a:lnTo>
                  <a:lnTo>
                    <a:pt x="1785789" y="23622"/>
                  </a:lnTo>
                  <a:lnTo>
                    <a:pt x="1744471" y="6180"/>
                  </a:lnTo>
                  <a:lnTo>
                    <a:pt x="1698497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36397" y="4915661"/>
              <a:ext cx="1871980" cy="1038225"/>
            </a:xfrm>
            <a:custGeom>
              <a:avLst/>
              <a:gdLst/>
              <a:ahLst/>
              <a:cxnLst/>
              <a:rect l="l" t="t" r="r" b="b"/>
              <a:pathLst>
                <a:path w="1871980" h="1038225">
                  <a:moveTo>
                    <a:pt x="0" y="172973"/>
                  </a:moveTo>
                  <a:lnTo>
                    <a:pt x="6178" y="126999"/>
                  </a:lnTo>
                  <a:lnTo>
                    <a:pt x="23616" y="85682"/>
                  </a:lnTo>
                  <a:lnTo>
                    <a:pt x="50663" y="50672"/>
                  </a:lnTo>
                  <a:lnTo>
                    <a:pt x="85671" y="23621"/>
                  </a:lnTo>
                  <a:lnTo>
                    <a:pt x="126991" y="6180"/>
                  </a:lnTo>
                  <a:lnTo>
                    <a:pt x="172974" y="0"/>
                  </a:lnTo>
                  <a:lnTo>
                    <a:pt x="1698497" y="0"/>
                  </a:lnTo>
                  <a:lnTo>
                    <a:pt x="1744471" y="6180"/>
                  </a:lnTo>
                  <a:lnTo>
                    <a:pt x="1785789" y="23622"/>
                  </a:lnTo>
                  <a:lnTo>
                    <a:pt x="1820798" y="50673"/>
                  </a:lnTo>
                  <a:lnTo>
                    <a:pt x="1847849" y="85682"/>
                  </a:lnTo>
                  <a:lnTo>
                    <a:pt x="1865291" y="127000"/>
                  </a:lnTo>
                  <a:lnTo>
                    <a:pt x="1871471" y="172973"/>
                  </a:lnTo>
                  <a:lnTo>
                    <a:pt x="1871471" y="864869"/>
                  </a:lnTo>
                  <a:lnTo>
                    <a:pt x="1865291" y="910844"/>
                  </a:lnTo>
                  <a:lnTo>
                    <a:pt x="1847849" y="952161"/>
                  </a:lnTo>
                  <a:lnTo>
                    <a:pt x="1820798" y="987170"/>
                  </a:lnTo>
                  <a:lnTo>
                    <a:pt x="1785789" y="1014221"/>
                  </a:lnTo>
                  <a:lnTo>
                    <a:pt x="1744471" y="1031663"/>
                  </a:lnTo>
                  <a:lnTo>
                    <a:pt x="1698497" y="1037843"/>
                  </a:lnTo>
                  <a:lnTo>
                    <a:pt x="172974" y="1037843"/>
                  </a:lnTo>
                  <a:lnTo>
                    <a:pt x="126991" y="1031663"/>
                  </a:lnTo>
                  <a:lnTo>
                    <a:pt x="85671" y="1014221"/>
                  </a:lnTo>
                  <a:lnTo>
                    <a:pt x="50663" y="987170"/>
                  </a:lnTo>
                  <a:lnTo>
                    <a:pt x="23616" y="952161"/>
                  </a:lnTo>
                  <a:lnTo>
                    <a:pt x="6178" y="910844"/>
                  </a:lnTo>
                  <a:lnTo>
                    <a:pt x="0" y="864869"/>
                  </a:lnTo>
                  <a:lnTo>
                    <a:pt x="0" y="172973"/>
                  </a:lnTo>
                  <a:close/>
                </a:path>
              </a:pathLst>
            </a:custGeom>
            <a:ln w="25400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332028" y="5257546"/>
            <a:ext cx="1477645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spc="-10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оргкомитетов</a:t>
            </a:r>
            <a:endParaRPr sz="195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1333753" y="4552442"/>
            <a:ext cx="5871845" cy="1414145"/>
            <a:chOff x="1333753" y="4552442"/>
            <a:chExt cx="5871845" cy="1414145"/>
          </a:xfrm>
        </p:grpSpPr>
        <p:sp>
          <p:nvSpPr>
            <p:cNvPr id="54" name="object 54"/>
            <p:cNvSpPr/>
            <p:nvPr/>
          </p:nvSpPr>
          <p:spPr>
            <a:xfrm>
              <a:off x="1346453" y="4571238"/>
              <a:ext cx="218440" cy="320040"/>
            </a:xfrm>
            <a:custGeom>
              <a:avLst/>
              <a:gdLst/>
              <a:ahLst/>
              <a:cxnLst/>
              <a:rect l="l" t="t" r="r" b="b"/>
              <a:pathLst>
                <a:path w="218440" h="320039">
                  <a:moveTo>
                    <a:pt x="163449" y="0"/>
                  </a:moveTo>
                  <a:lnTo>
                    <a:pt x="54483" y="0"/>
                  </a:lnTo>
                  <a:lnTo>
                    <a:pt x="54483" y="211074"/>
                  </a:lnTo>
                  <a:lnTo>
                    <a:pt x="0" y="211074"/>
                  </a:lnTo>
                  <a:lnTo>
                    <a:pt x="108965" y="320039"/>
                  </a:lnTo>
                  <a:lnTo>
                    <a:pt x="217932" y="211074"/>
                  </a:lnTo>
                  <a:lnTo>
                    <a:pt x="163449" y="211074"/>
                  </a:lnTo>
                  <a:lnTo>
                    <a:pt x="163449" y="0"/>
                  </a:lnTo>
                  <a:close/>
                </a:path>
              </a:pathLst>
            </a:custGeom>
            <a:solidFill>
              <a:srgbClr val="0F96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346453" y="4571238"/>
              <a:ext cx="218440" cy="320040"/>
            </a:xfrm>
            <a:custGeom>
              <a:avLst/>
              <a:gdLst/>
              <a:ahLst/>
              <a:cxnLst/>
              <a:rect l="l" t="t" r="r" b="b"/>
              <a:pathLst>
                <a:path w="218440" h="320039">
                  <a:moveTo>
                    <a:pt x="0" y="211074"/>
                  </a:moveTo>
                  <a:lnTo>
                    <a:pt x="54483" y="211074"/>
                  </a:lnTo>
                  <a:lnTo>
                    <a:pt x="54483" y="0"/>
                  </a:lnTo>
                  <a:lnTo>
                    <a:pt x="163449" y="0"/>
                  </a:lnTo>
                  <a:lnTo>
                    <a:pt x="163449" y="211074"/>
                  </a:lnTo>
                  <a:lnTo>
                    <a:pt x="217932" y="211074"/>
                  </a:lnTo>
                  <a:lnTo>
                    <a:pt x="108965" y="320039"/>
                  </a:lnTo>
                  <a:lnTo>
                    <a:pt x="0" y="211074"/>
                  </a:lnTo>
                  <a:close/>
                </a:path>
              </a:pathLst>
            </a:custGeom>
            <a:ln w="25400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974586" y="4569714"/>
              <a:ext cx="218440" cy="311150"/>
            </a:xfrm>
            <a:custGeom>
              <a:avLst/>
              <a:gdLst/>
              <a:ahLst/>
              <a:cxnLst/>
              <a:rect l="l" t="t" r="r" b="b"/>
              <a:pathLst>
                <a:path w="218440" h="311150">
                  <a:moveTo>
                    <a:pt x="163449" y="0"/>
                  </a:moveTo>
                  <a:lnTo>
                    <a:pt x="54483" y="0"/>
                  </a:lnTo>
                  <a:lnTo>
                    <a:pt x="54483" y="201930"/>
                  </a:lnTo>
                  <a:lnTo>
                    <a:pt x="0" y="201930"/>
                  </a:lnTo>
                  <a:lnTo>
                    <a:pt x="108966" y="310895"/>
                  </a:lnTo>
                  <a:lnTo>
                    <a:pt x="217932" y="201930"/>
                  </a:lnTo>
                  <a:lnTo>
                    <a:pt x="163449" y="201930"/>
                  </a:lnTo>
                  <a:lnTo>
                    <a:pt x="163449" y="0"/>
                  </a:lnTo>
                  <a:close/>
                </a:path>
              </a:pathLst>
            </a:custGeom>
            <a:solidFill>
              <a:srgbClr val="0F96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974586" y="4569714"/>
              <a:ext cx="218440" cy="311150"/>
            </a:xfrm>
            <a:custGeom>
              <a:avLst/>
              <a:gdLst/>
              <a:ahLst/>
              <a:cxnLst/>
              <a:rect l="l" t="t" r="r" b="b"/>
              <a:pathLst>
                <a:path w="218440" h="311150">
                  <a:moveTo>
                    <a:pt x="0" y="201930"/>
                  </a:moveTo>
                  <a:lnTo>
                    <a:pt x="54483" y="201930"/>
                  </a:lnTo>
                  <a:lnTo>
                    <a:pt x="54483" y="0"/>
                  </a:lnTo>
                  <a:lnTo>
                    <a:pt x="163449" y="0"/>
                  </a:lnTo>
                  <a:lnTo>
                    <a:pt x="163449" y="201930"/>
                  </a:lnTo>
                  <a:lnTo>
                    <a:pt x="217932" y="201930"/>
                  </a:lnTo>
                  <a:lnTo>
                    <a:pt x="108966" y="310895"/>
                  </a:lnTo>
                  <a:lnTo>
                    <a:pt x="0" y="201930"/>
                  </a:lnTo>
                  <a:close/>
                </a:path>
              </a:pathLst>
            </a:custGeom>
            <a:ln w="25400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077718" y="4571238"/>
              <a:ext cx="218440" cy="320040"/>
            </a:xfrm>
            <a:custGeom>
              <a:avLst/>
              <a:gdLst/>
              <a:ahLst/>
              <a:cxnLst/>
              <a:rect l="l" t="t" r="r" b="b"/>
              <a:pathLst>
                <a:path w="218439" h="320039">
                  <a:moveTo>
                    <a:pt x="163449" y="0"/>
                  </a:moveTo>
                  <a:lnTo>
                    <a:pt x="54482" y="0"/>
                  </a:lnTo>
                  <a:lnTo>
                    <a:pt x="54482" y="211074"/>
                  </a:lnTo>
                  <a:lnTo>
                    <a:pt x="0" y="211074"/>
                  </a:lnTo>
                  <a:lnTo>
                    <a:pt x="108965" y="320039"/>
                  </a:lnTo>
                  <a:lnTo>
                    <a:pt x="217931" y="211074"/>
                  </a:lnTo>
                  <a:lnTo>
                    <a:pt x="163449" y="211074"/>
                  </a:lnTo>
                  <a:lnTo>
                    <a:pt x="163449" y="0"/>
                  </a:lnTo>
                  <a:close/>
                </a:path>
              </a:pathLst>
            </a:custGeom>
            <a:solidFill>
              <a:srgbClr val="0F96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077718" y="4571238"/>
              <a:ext cx="218440" cy="320040"/>
            </a:xfrm>
            <a:custGeom>
              <a:avLst/>
              <a:gdLst/>
              <a:ahLst/>
              <a:cxnLst/>
              <a:rect l="l" t="t" r="r" b="b"/>
              <a:pathLst>
                <a:path w="218439" h="320039">
                  <a:moveTo>
                    <a:pt x="0" y="211074"/>
                  </a:moveTo>
                  <a:lnTo>
                    <a:pt x="54482" y="211074"/>
                  </a:lnTo>
                  <a:lnTo>
                    <a:pt x="54482" y="0"/>
                  </a:lnTo>
                  <a:lnTo>
                    <a:pt x="163449" y="0"/>
                  </a:lnTo>
                  <a:lnTo>
                    <a:pt x="163449" y="211074"/>
                  </a:lnTo>
                  <a:lnTo>
                    <a:pt x="217931" y="211074"/>
                  </a:lnTo>
                  <a:lnTo>
                    <a:pt x="108965" y="320039"/>
                  </a:lnTo>
                  <a:lnTo>
                    <a:pt x="0" y="211074"/>
                  </a:lnTo>
                  <a:close/>
                </a:path>
              </a:pathLst>
            </a:custGeom>
            <a:ln w="25400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229606" y="4565142"/>
              <a:ext cx="218440" cy="320040"/>
            </a:xfrm>
            <a:custGeom>
              <a:avLst/>
              <a:gdLst/>
              <a:ahLst/>
              <a:cxnLst/>
              <a:rect l="l" t="t" r="r" b="b"/>
              <a:pathLst>
                <a:path w="218439" h="320039">
                  <a:moveTo>
                    <a:pt x="163449" y="0"/>
                  </a:moveTo>
                  <a:lnTo>
                    <a:pt x="54483" y="0"/>
                  </a:lnTo>
                  <a:lnTo>
                    <a:pt x="54483" y="211074"/>
                  </a:lnTo>
                  <a:lnTo>
                    <a:pt x="0" y="211074"/>
                  </a:lnTo>
                  <a:lnTo>
                    <a:pt x="108966" y="320040"/>
                  </a:lnTo>
                  <a:lnTo>
                    <a:pt x="217932" y="211074"/>
                  </a:lnTo>
                  <a:lnTo>
                    <a:pt x="163449" y="211074"/>
                  </a:lnTo>
                  <a:lnTo>
                    <a:pt x="163449" y="0"/>
                  </a:lnTo>
                  <a:close/>
                </a:path>
              </a:pathLst>
            </a:custGeom>
            <a:solidFill>
              <a:srgbClr val="0F96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229606" y="4565142"/>
              <a:ext cx="218440" cy="320040"/>
            </a:xfrm>
            <a:custGeom>
              <a:avLst/>
              <a:gdLst/>
              <a:ahLst/>
              <a:cxnLst/>
              <a:rect l="l" t="t" r="r" b="b"/>
              <a:pathLst>
                <a:path w="218439" h="320039">
                  <a:moveTo>
                    <a:pt x="0" y="211074"/>
                  </a:moveTo>
                  <a:lnTo>
                    <a:pt x="54483" y="211074"/>
                  </a:lnTo>
                  <a:lnTo>
                    <a:pt x="54483" y="0"/>
                  </a:lnTo>
                  <a:lnTo>
                    <a:pt x="163449" y="0"/>
                  </a:lnTo>
                  <a:lnTo>
                    <a:pt x="163449" y="211074"/>
                  </a:lnTo>
                  <a:lnTo>
                    <a:pt x="217932" y="211074"/>
                  </a:lnTo>
                  <a:lnTo>
                    <a:pt x="108966" y="320040"/>
                  </a:lnTo>
                  <a:lnTo>
                    <a:pt x="0" y="211074"/>
                  </a:lnTo>
                  <a:close/>
                </a:path>
              </a:pathLst>
            </a:custGeom>
            <a:ln w="25400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250186" y="4904994"/>
              <a:ext cx="1873250" cy="1049020"/>
            </a:xfrm>
            <a:custGeom>
              <a:avLst/>
              <a:gdLst/>
              <a:ahLst/>
              <a:cxnLst/>
              <a:rect l="l" t="t" r="r" b="b"/>
              <a:pathLst>
                <a:path w="1873250" h="1049020">
                  <a:moveTo>
                    <a:pt x="1698243" y="0"/>
                  </a:moveTo>
                  <a:lnTo>
                    <a:pt x="174751" y="0"/>
                  </a:lnTo>
                  <a:lnTo>
                    <a:pt x="128293" y="6241"/>
                  </a:lnTo>
                  <a:lnTo>
                    <a:pt x="86548" y="23857"/>
                  </a:lnTo>
                  <a:lnTo>
                    <a:pt x="51181" y="51181"/>
                  </a:lnTo>
                  <a:lnTo>
                    <a:pt x="23857" y="86548"/>
                  </a:lnTo>
                  <a:lnTo>
                    <a:pt x="6241" y="128293"/>
                  </a:lnTo>
                  <a:lnTo>
                    <a:pt x="0" y="174752"/>
                  </a:lnTo>
                  <a:lnTo>
                    <a:pt x="0" y="873760"/>
                  </a:lnTo>
                  <a:lnTo>
                    <a:pt x="6241" y="920218"/>
                  </a:lnTo>
                  <a:lnTo>
                    <a:pt x="23857" y="961963"/>
                  </a:lnTo>
                  <a:lnTo>
                    <a:pt x="51181" y="997331"/>
                  </a:lnTo>
                  <a:lnTo>
                    <a:pt x="86548" y="1024654"/>
                  </a:lnTo>
                  <a:lnTo>
                    <a:pt x="128293" y="1042270"/>
                  </a:lnTo>
                  <a:lnTo>
                    <a:pt x="174751" y="1048512"/>
                  </a:lnTo>
                  <a:lnTo>
                    <a:pt x="1698243" y="1048512"/>
                  </a:lnTo>
                  <a:lnTo>
                    <a:pt x="1744702" y="1042270"/>
                  </a:lnTo>
                  <a:lnTo>
                    <a:pt x="1786447" y="1024654"/>
                  </a:lnTo>
                  <a:lnTo>
                    <a:pt x="1821815" y="997331"/>
                  </a:lnTo>
                  <a:lnTo>
                    <a:pt x="1849138" y="961963"/>
                  </a:lnTo>
                  <a:lnTo>
                    <a:pt x="1866754" y="920218"/>
                  </a:lnTo>
                  <a:lnTo>
                    <a:pt x="1872996" y="873760"/>
                  </a:lnTo>
                  <a:lnTo>
                    <a:pt x="1872996" y="174752"/>
                  </a:lnTo>
                  <a:lnTo>
                    <a:pt x="1866754" y="128293"/>
                  </a:lnTo>
                  <a:lnTo>
                    <a:pt x="1849138" y="86548"/>
                  </a:lnTo>
                  <a:lnTo>
                    <a:pt x="1821814" y="51181"/>
                  </a:lnTo>
                  <a:lnTo>
                    <a:pt x="1786447" y="23857"/>
                  </a:lnTo>
                  <a:lnTo>
                    <a:pt x="1744702" y="6241"/>
                  </a:lnTo>
                  <a:lnTo>
                    <a:pt x="1698243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250186" y="4904994"/>
              <a:ext cx="1873250" cy="1049020"/>
            </a:xfrm>
            <a:custGeom>
              <a:avLst/>
              <a:gdLst/>
              <a:ahLst/>
              <a:cxnLst/>
              <a:rect l="l" t="t" r="r" b="b"/>
              <a:pathLst>
                <a:path w="1873250" h="1049020">
                  <a:moveTo>
                    <a:pt x="0" y="174752"/>
                  </a:moveTo>
                  <a:lnTo>
                    <a:pt x="6241" y="128293"/>
                  </a:lnTo>
                  <a:lnTo>
                    <a:pt x="23857" y="86548"/>
                  </a:lnTo>
                  <a:lnTo>
                    <a:pt x="51181" y="51181"/>
                  </a:lnTo>
                  <a:lnTo>
                    <a:pt x="86548" y="23857"/>
                  </a:lnTo>
                  <a:lnTo>
                    <a:pt x="128293" y="6241"/>
                  </a:lnTo>
                  <a:lnTo>
                    <a:pt x="174751" y="0"/>
                  </a:lnTo>
                  <a:lnTo>
                    <a:pt x="1698243" y="0"/>
                  </a:lnTo>
                  <a:lnTo>
                    <a:pt x="1744702" y="6241"/>
                  </a:lnTo>
                  <a:lnTo>
                    <a:pt x="1786447" y="23857"/>
                  </a:lnTo>
                  <a:lnTo>
                    <a:pt x="1821814" y="51181"/>
                  </a:lnTo>
                  <a:lnTo>
                    <a:pt x="1849138" y="86548"/>
                  </a:lnTo>
                  <a:lnTo>
                    <a:pt x="1866754" y="128293"/>
                  </a:lnTo>
                  <a:lnTo>
                    <a:pt x="1872996" y="174752"/>
                  </a:lnTo>
                  <a:lnTo>
                    <a:pt x="1872996" y="873760"/>
                  </a:lnTo>
                  <a:lnTo>
                    <a:pt x="1866754" y="920218"/>
                  </a:lnTo>
                  <a:lnTo>
                    <a:pt x="1849138" y="961963"/>
                  </a:lnTo>
                  <a:lnTo>
                    <a:pt x="1821815" y="997331"/>
                  </a:lnTo>
                  <a:lnTo>
                    <a:pt x="1786447" y="1024654"/>
                  </a:lnTo>
                  <a:lnTo>
                    <a:pt x="1744702" y="1042270"/>
                  </a:lnTo>
                  <a:lnTo>
                    <a:pt x="1698243" y="1048512"/>
                  </a:lnTo>
                  <a:lnTo>
                    <a:pt x="174751" y="1048512"/>
                  </a:lnTo>
                  <a:lnTo>
                    <a:pt x="128293" y="1042270"/>
                  </a:lnTo>
                  <a:lnTo>
                    <a:pt x="86548" y="1024654"/>
                  </a:lnTo>
                  <a:lnTo>
                    <a:pt x="51181" y="997331"/>
                  </a:lnTo>
                  <a:lnTo>
                    <a:pt x="23857" y="961963"/>
                  </a:lnTo>
                  <a:lnTo>
                    <a:pt x="6241" y="920218"/>
                  </a:lnTo>
                  <a:lnTo>
                    <a:pt x="0" y="873760"/>
                  </a:lnTo>
                  <a:lnTo>
                    <a:pt x="0" y="174752"/>
                  </a:lnTo>
                  <a:close/>
                </a:path>
              </a:pathLst>
            </a:custGeom>
            <a:ln w="25400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2432050" y="4953127"/>
            <a:ext cx="1508125" cy="9213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18745">
              <a:lnSpc>
                <a:spcPct val="100000"/>
              </a:lnSpc>
              <a:spcBef>
                <a:spcPts val="95"/>
              </a:spcBef>
            </a:pPr>
            <a:r>
              <a:rPr sz="1950" spc="-10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предметно- методических</a:t>
            </a:r>
            <a:endParaRPr sz="1950">
              <a:latin typeface="Calibri" panose="020F0502020204030204"/>
              <a:cs typeface="Calibri" panose="020F0502020204030204"/>
            </a:endParaRPr>
          </a:p>
          <a:p>
            <a:pPr marL="243205">
              <a:lnSpc>
                <a:spcPct val="100000"/>
              </a:lnSpc>
              <a:spcBef>
                <a:spcPts val="10"/>
              </a:spcBef>
            </a:pPr>
            <a:r>
              <a:rPr sz="1950" spc="-10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комиссий</a:t>
            </a:r>
            <a:endParaRPr sz="195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4384802" y="4893818"/>
            <a:ext cx="1909445" cy="1072515"/>
            <a:chOff x="4384802" y="4893818"/>
            <a:chExt cx="1909445" cy="1072515"/>
          </a:xfrm>
        </p:grpSpPr>
        <p:sp>
          <p:nvSpPr>
            <p:cNvPr id="66" name="object 66"/>
            <p:cNvSpPr/>
            <p:nvPr/>
          </p:nvSpPr>
          <p:spPr>
            <a:xfrm>
              <a:off x="4397502" y="4906518"/>
              <a:ext cx="1884045" cy="1047115"/>
            </a:xfrm>
            <a:custGeom>
              <a:avLst/>
              <a:gdLst/>
              <a:ahLst/>
              <a:cxnLst/>
              <a:rect l="l" t="t" r="r" b="b"/>
              <a:pathLst>
                <a:path w="1884045" h="1047114">
                  <a:moveTo>
                    <a:pt x="1709165" y="0"/>
                  </a:moveTo>
                  <a:lnTo>
                    <a:pt x="174498" y="0"/>
                  </a:lnTo>
                  <a:lnTo>
                    <a:pt x="128102" y="6231"/>
                  </a:lnTo>
                  <a:lnTo>
                    <a:pt x="86416" y="23819"/>
                  </a:lnTo>
                  <a:lnTo>
                    <a:pt x="51101" y="51101"/>
                  </a:lnTo>
                  <a:lnTo>
                    <a:pt x="23819" y="86416"/>
                  </a:lnTo>
                  <a:lnTo>
                    <a:pt x="6231" y="128102"/>
                  </a:lnTo>
                  <a:lnTo>
                    <a:pt x="0" y="174498"/>
                  </a:lnTo>
                  <a:lnTo>
                    <a:pt x="0" y="872490"/>
                  </a:lnTo>
                  <a:lnTo>
                    <a:pt x="6231" y="918885"/>
                  </a:lnTo>
                  <a:lnTo>
                    <a:pt x="23819" y="960571"/>
                  </a:lnTo>
                  <a:lnTo>
                    <a:pt x="51101" y="995886"/>
                  </a:lnTo>
                  <a:lnTo>
                    <a:pt x="86416" y="1023168"/>
                  </a:lnTo>
                  <a:lnTo>
                    <a:pt x="128102" y="1040756"/>
                  </a:lnTo>
                  <a:lnTo>
                    <a:pt x="174498" y="1046988"/>
                  </a:lnTo>
                  <a:lnTo>
                    <a:pt x="1709165" y="1046988"/>
                  </a:lnTo>
                  <a:lnTo>
                    <a:pt x="1755561" y="1040756"/>
                  </a:lnTo>
                  <a:lnTo>
                    <a:pt x="1797247" y="1023168"/>
                  </a:lnTo>
                  <a:lnTo>
                    <a:pt x="1832562" y="995886"/>
                  </a:lnTo>
                  <a:lnTo>
                    <a:pt x="1859844" y="960571"/>
                  </a:lnTo>
                  <a:lnTo>
                    <a:pt x="1877432" y="918885"/>
                  </a:lnTo>
                  <a:lnTo>
                    <a:pt x="1883664" y="872490"/>
                  </a:lnTo>
                  <a:lnTo>
                    <a:pt x="1883664" y="174498"/>
                  </a:lnTo>
                  <a:lnTo>
                    <a:pt x="1877432" y="128102"/>
                  </a:lnTo>
                  <a:lnTo>
                    <a:pt x="1859844" y="86416"/>
                  </a:lnTo>
                  <a:lnTo>
                    <a:pt x="1832562" y="51101"/>
                  </a:lnTo>
                  <a:lnTo>
                    <a:pt x="1797247" y="23819"/>
                  </a:lnTo>
                  <a:lnTo>
                    <a:pt x="1755561" y="6231"/>
                  </a:lnTo>
                  <a:lnTo>
                    <a:pt x="1709165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397502" y="4906518"/>
              <a:ext cx="1884045" cy="1047115"/>
            </a:xfrm>
            <a:custGeom>
              <a:avLst/>
              <a:gdLst/>
              <a:ahLst/>
              <a:cxnLst/>
              <a:rect l="l" t="t" r="r" b="b"/>
              <a:pathLst>
                <a:path w="1884045" h="1047114">
                  <a:moveTo>
                    <a:pt x="0" y="174498"/>
                  </a:moveTo>
                  <a:lnTo>
                    <a:pt x="6231" y="128102"/>
                  </a:lnTo>
                  <a:lnTo>
                    <a:pt x="23819" y="86416"/>
                  </a:lnTo>
                  <a:lnTo>
                    <a:pt x="51101" y="51101"/>
                  </a:lnTo>
                  <a:lnTo>
                    <a:pt x="86416" y="23819"/>
                  </a:lnTo>
                  <a:lnTo>
                    <a:pt x="128102" y="6231"/>
                  </a:lnTo>
                  <a:lnTo>
                    <a:pt x="174498" y="0"/>
                  </a:lnTo>
                  <a:lnTo>
                    <a:pt x="1709165" y="0"/>
                  </a:lnTo>
                  <a:lnTo>
                    <a:pt x="1755561" y="6231"/>
                  </a:lnTo>
                  <a:lnTo>
                    <a:pt x="1797247" y="23819"/>
                  </a:lnTo>
                  <a:lnTo>
                    <a:pt x="1832562" y="51101"/>
                  </a:lnTo>
                  <a:lnTo>
                    <a:pt x="1859844" y="86416"/>
                  </a:lnTo>
                  <a:lnTo>
                    <a:pt x="1877432" y="128102"/>
                  </a:lnTo>
                  <a:lnTo>
                    <a:pt x="1883664" y="174498"/>
                  </a:lnTo>
                  <a:lnTo>
                    <a:pt x="1883664" y="872490"/>
                  </a:lnTo>
                  <a:lnTo>
                    <a:pt x="1877432" y="918885"/>
                  </a:lnTo>
                  <a:lnTo>
                    <a:pt x="1859844" y="960571"/>
                  </a:lnTo>
                  <a:lnTo>
                    <a:pt x="1832562" y="995886"/>
                  </a:lnTo>
                  <a:lnTo>
                    <a:pt x="1797247" y="1023168"/>
                  </a:lnTo>
                  <a:lnTo>
                    <a:pt x="1755561" y="1040756"/>
                  </a:lnTo>
                  <a:lnTo>
                    <a:pt x="1709165" y="1046988"/>
                  </a:lnTo>
                  <a:lnTo>
                    <a:pt x="174498" y="1046988"/>
                  </a:lnTo>
                  <a:lnTo>
                    <a:pt x="128102" y="1040756"/>
                  </a:lnTo>
                  <a:lnTo>
                    <a:pt x="86416" y="1023168"/>
                  </a:lnTo>
                  <a:lnTo>
                    <a:pt x="51101" y="995886"/>
                  </a:lnTo>
                  <a:lnTo>
                    <a:pt x="23819" y="960571"/>
                  </a:lnTo>
                  <a:lnTo>
                    <a:pt x="6231" y="918885"/>
                  </a:lnTo>
                  <a:lnTo>
                    <a:pt x="0" y="872490"/>
                  </a:lnTo>
                  <a:lnTo>
                    <a:pt x="0" y="174498"/>
                  </a:lnTo>
                  <a:close/>
                </a:path>
              </a:pathLst>
            </a:custGeom>
            <a:ln w="25400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5018023" y="5252466"/>
            <a:ext cx="641350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spc="-20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жюри</a:t>
            </a:r>
            <a:endParaRPr sz="195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6486397" y="4892294"/>
            <a:ext cx="2042160" cy="1074420"/>
            <a:chOff x="6486397" y="4892294"/>
            <a:chExt cx="2042160" cy="1074420"/>
          </a:xfrm>
        </p:grpSpPr>
        <p:sp>
          <p:nvSpPr>
            <p:cNvPr id="70" name="object 70"/>
            <p:cNvSpPr/>
            <p:nvPr/>
          </p:nvSpPr>
          <p:spPr>
            <a:xfrm>
              <a:off x="6499097" y="4904994"/>
              <a:ext cx="2016760" cy="1049020"/>
            </a:xfrm>
            <a:custGeom>
              <a:avLst/>
              <a:gdLst/>
              <a:ahLst/>
              <a:cxnLst/>
              <a:rect l="l" t="t" r="r" b="b"/>
              <a:pathLst>
                <a:path w="2016759" h="1049020">
                  <a:moveTo>
                    <a:pt x="1841500" y="0"/>
                  </a:moveTo>
                  <a:lnTo>
                    <a:pt x="174751" y="0"/>
                  </a:lnTo>
                  <a:lnTo>
                    <a:pt x="128293" y="6241"/>
                  </a:lnTo>
                  <a:lnTo>
                    <a:pt x="86548" y="23857"/>
                  </a:lnTo>
                  <a:lnTo>
                    <a:pt x="51180" y="51181"/>
                  </a:lnTo>
                  <a:lnTo>
                    <a:pt x="23857" y="86548"/>
                  </a:lnTo>
                  <a:lnTo>
                    <a:pt x="6241" y="128293"/>
                  </a:lnTo>
                  <a:lnTo>
                    <a:pt x="0" y="174752"/>
                  </a:lnTo>
                  <a:lnTo>
                    <a:pt x="0" y="873760"/>
                  </a:lnTo>
                  <a:lnTo>
                    <a:pt x="6241" y="920218"/>
                  </a:lnTo>
                  <a:lnTo>
                    <a:pt x="23857" y="961963"/>
                  </a:lnTo>
                  <a:lnTo>
                    <a:pt x="51180" y="997331"/>
                  </a:lnTo>
                  <a:lnTo>
                    <a:pt x="86548" y="1024654"/>
                  </a:lnTo>
                  <a:lnTo>
                    <a:pt x="128293" y="1042270"/>
                  </a:lnTo>
                  <a:lnTo>
                    <a:pt x="174751" y="1048512"/>
                  </a:lnTo>
                  <a:lnTo>
                    <a:pt x="1841500" y="1048512"/>
                  </a:lnTo>
                  <a:lnTo>
                    <a:pt x="1887958" y="1042270"/>
                  </a:lnTo>
                  <a:lnTo>
                    <a:pt x="1929703" y="1024654"/>
                  </a:lnTo>
                  <a:lnTo>
                    <a:pt x="1965071" y="997331"/>
                  </a:lnTo>
                  <a:lnTo>
                    <a:pt x="1992394" y="961963"/>
                  </a:lnTo>
                  <a:lnTo>
                    <a:pt x="2010010" y="920218"/>
                  </a:lnTo>
                  <a:lnTo>
                    <a:pt x="2016252" y="873760"/>
                  </a:lnTo>
                  <a:lnTo>
                    <a:pt x="2016252" y="174752"/>
                  </a:lnTo>
                  <a:lnTo>
                    <a:pt x="2010010" y="128293"/>
                  </a:lnTo>
                  <a:lnTo>
                    <a:pt x="1992394" y="86548"/>
                  </a:lnTo>
                  <a:lnTo>
                    <a:pt x="1965071" y="51181"/>
                  </a:lnTo>
                  <a:lnTo>
                    <a:pt x="1929703" y="23857"/>
                  </a:lnTo>
                  <a:lnTo>
                    <a:pt x="1887958" y="6241"/>
                  </a:lnTo>
                  <a:lnTo>
                    <a:pt x="1841500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499097" y="4904994"/>
              <a:ext cx="2016760" cy="1049020"/>
            </a:xfrm>
            <a:custGeom>
              <a:avLst/>
              <a:gdLst/>
              <a:ahLst/>
              <a:cxnLst/>
              <a:rect l="l" t="t" r="r" b="b"/>
              <a:pathLst>
                <a:path w="2016759" h="1049020">
                  <a:moveTo>
                    <a:pt x="0" y="174752"/>
                  </a:moveTo>
                  <a:lnTo>
                    <a:pt x="6241" y="128293"/>
                  </a:lnTo>
                  <a:lnTo>
                    <a:pt x="23857" y="86548"/>
                  </a:lnTo>
                  <a:lnTo>
                    <a:pt x="51180" y="51181"/>
                  </a:lnTo>
                  <a:lnTo>
                    <a:pt x="86548" y="23857"/>
                  </a:lnTo>
                  <a:lnTo>
                    <a:pt x="128293" y="6241"/>
                  </a:lnTo>
                  <a:lnTo>
                    <a:pt x="174751" y="0"/>
                  </a:lnTo>
                  <a:lnTo>
                    <a:pt x="1841500" y="0"/>
                  </a:lnTo>
                  <a:lnTo>
                    <a:pt x="1887958" y="6241"/>
                  </a:lnTo>
                  <a:lnTo>
                    <a:pt x="1929703" y="23857"/>
                  </a:lnTo>
                  <a:lnTo>
                    <a:pt x="1965071" y="51181"/>
                  </a:lnTo>
                  <a:lnTo>
                    <a:pt x="1992394" y="86548"/>
                  </a:lnTo>
                  <a:lnTo>
                    <a:pt x="2010010" y="128293"/>
                  </a:lnTo>
                  <a:lnTo>
                    <a:pt x="2016252" y="174752"/>
                  </a:lnTo>
                  <a:lnTo>
                    <a:pt x="2016252" y="873760"/>
                  </a:lnTo>
                  <a:lnTo>
                    <a:pt x="2010010" y="920218"/>
                  </a:lnTo>
                  <a:lnTo>
                    <a:pt x="1992394" y="961963"/>
                  </a:lnTo>
                  <a:lnTo>
                    <a:pt x="1965071" y="997331"/>
                  </a:lnTo>
                  <a:lnTo>
                    <a:pt x="1929703" y="1024654"/>
                  </a:lnTo>
                  <a:lnTo>
                    <a:pt x="1887958" y="1042270"/>
                  </a:lnTo>
                  <a:lnTo>
                    <a:pt x="1841500" y="1048512"/>
                  </a:lnTo>
                  <a:lnTo>
                    <a:pt x="174751" y="1048512"/>
                  </a:lnTo>
                  <a:lnTo>
                    <a:pt x="128293" y="1042270"/>
                  </a:lnTo>
                  <a:lnTo>
                    <a:pt x="86548" y="1024654"/>
                  </a:lnTo>
                  <a:lnTo>
                    <a:pt x="51180" y="997331"/>
                  </a:lnTo>
                  <a:lnTo>
                    <a:pt x="23857" y="961963"/>
                  </a:lnTo>
                  <a:lnTo>
                    <a:pt x="6241" y="920218"/>
                  </a:lnTo>
                  <a:lnTo>
                    <a:pt x="0" y="873760"/>
                  </a:lnTo>
                  <a:lnTo>
                    <a:pt x="0" y="174752"/>
                  </a:lnTo>
                  <a:close/>
                </a:path>
              </a:pathLst>
            </a:custGeom>
            <a:ln w="25400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6655054" y="5102174"/>
            <a:ext cx="1701164" cy="6229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950" spc="-10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апелляционных</a:t>
            </a:r>
            <a:endParaRPr sz="1950">
              <a:latin typeface="Calibri" panose="020F0502020204030204"/>
              <a:cs typeface="Calibri" panose="020F0502020204030204"/>
            </a:endParaRPr>
          </a:p>
          <a:p>
            <a:pPr marL="2540" algn="ctr">
              <a:lnSpc>
                <a:spcPct val="100000"/>
              </a:lnSpc>
              <a:spcBef>
                <a:spcPts val="15"/>
              </a:spcBef>
            </a:pPr>
            <a:r>
              <a:rPr sz="1950" spc="-10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комиссий</a:t>
            </a:r>
            <a:endParaRPr sz="195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207060" y="6438087"/>
            <a:ext cx="12901930" cy="665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46405">
              <a:lnSpc>
                <a:spcPct val="108000"/>
              </a:lnSpc>
              <a:spcBef>
                <a:spcPts val="95"/>
              </a:spcBef>
            </a:pPr>
            <a:r>
              <a:rPr sz="1950" i="1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Организаторы</a:t>
            </a:r>
            <a:r>
              <a:rPr sz="1950" i="1" spc="180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50" i="1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олимпиады</a:t>
            </a:r>
            <a:r>
              <a:rPr sz="1950" i="1" spc="175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50" i="1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создают</a:t>
            </a:r>
            <a:r>
              <a:rPr sz="1950" i="1" spc="180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50" i="1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специальные</a:t>
            </a:r>
            <a:r>
              <a:rPr sz="1950" i="1" spc="170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50" i="1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условия</a:t>
            </a:r>
            <a:r>
              <a:rPr sz="1950" i="1" spc="175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50" i="1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для</a:t>
            </a:r>
            <a:r>
              <a:rPr sz="1950" i="1" spc="180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50" i="1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участников</a:t>
            </a:r>
            <a:r>
              <a:rPr sz="1950" i="1" spc="175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50" i="1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олимпиады</a:t>
            </a:r>
            <a:r>
              <a:rPr sz="1950" i="1" spc="185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50" i="1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с</a:t>
            </a:r>
            <a:r>
              <a:rPr sz="1950" i="1" spc="165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50" i="1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ОВЗ</a:t>
            </a:r>
            <a:r>
              <a:rPr sz="1950" i="1" spc="165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50" i="1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1950" i="1" spc="165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50" i="1" spc="-10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детей-инвалидов, </a:t>
            </a:r>
            <a:r>
              <a:rPr sz="1950" i="1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учитывающие</a:t>
            </a:r>
            <a:r>
              <a:rPr sz="1950" i="1" spc="10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50" i="1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состояние</a:t>
            </a:r>
            <a:r>
              <a:rPr sz="1950" i="1" spc="-40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50" i="1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их</a:t>
            </a:r>
            <a:r>
              <a:rPr sz="1950" i="1" spc="-15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50" i="1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здоровья</a:t>
            </a:r>
            <a:r>
              <a:rPr sz="1950" i="1" spc="-35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50" i="1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1950" i="1" spc="-30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50" i="1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особенности</a:t>
            </a:r>
            <a:r>
              <a:rPr sz="1950" i="1" spc="-15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50" i="1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психофизического</a:t>
            </a:r>
            <a:r>
              <a:rPr sz="1950" i="1" spc="-20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50" i="1" spc="-10" dirty="0">
                <a:solidFill>
                  <a:srgbClr val="17375E"/>
                </a:solidFill>
                <a:latin typeface="Calibri" panose="020F0502020204030204"/>
                <a:cs typeface="Calibri" panose="020F0502020204030204"/>
              </a:rPr>
              <a:t>развития.</a:t>
            </a:r>
            <a:endParaRPr sz="195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" y="7"/>
            <a:ext cx="13436599" cy="75628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04570" y="816610"/>
            <a:ext cx="10454640" cy="552450"/>
          </a:xfrm>
          <a:prstGeom prst="rect">
            <a:avLst/>
          </a:prstGeom>
        </p:spPr>
        <p:txBody>
          <a:bodyPr vert="horz" wrap="square" lIns="0" tIns="13991" rIns="0" bIns="0" rtlCol="0">
            <a:spAutoFit/>
          </a:bodyPr>
          <a:lstStyle/>
          <a:p>
            <a:pPr marL="13970" algn="ctr">
              <a:spcBef>
                <a:spcPts val="110"/>
              </a:spcBef>
            </a:pPr>
            <a:r>
              <a:rPr lang="ru-RU" sz="3500" spc="-11" dirty="0">
                <a:solidFill>
                  <a:srgbClr val="472E8C"/>
                </a:solidFill>
              </a:rPr>
              <a:t>Алгоритм проведения ШЭ ВсОШ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93825" y="1490980"/>
            <a:ext cx="11745595" cy="7022465"/>
          </a:xfrm>
          <a:prstGeom prst="rect">
            <a:avLst/>
          </a:prstGeom>
        </p:spPr>
        <p:txBody>
          <a:bodyPr vert="horz" wrap="square" lIns="0" tIns="13293" rIns="0" bIns="0" rtlCol="0">
            <a:noAutofit/>
          </a:bodyPr>
          <a:lstStyle/>
          <a:p>
            <a:pPr marL="13970" marR="4142740">
              <a:lnSpc>
                <a:spcPct val="120000"/>
              </a:lnSpc>
              <a:spcBef>
                <a:spcPts val="105"/>
              </a:spcBef>
            </a:pPr>
            <a:r>
              <a:rPr sz="3100" spc="-17" dirty="0">
                <a:latin typeface="Microsoft Sans Serif" panose="020B0604020202020204"/>
                <a:cs typeface="Microsoft Sans Serif" panose="020B0604020202020204"/>
              </a:rPr>
              <a:t>Получение</a:t>
            </a:r>
            <a:r>
              <a:rPr sz="3100" spc="11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3100" spc="-50" dirty="0">
                <a:latin typeface="Microsoft Sans Serif" panose="020B0604020202020204"/>
                <a:cs typeface="Microsoft Sans Serif" panose="020B0604020202020204"/>
              </a:rPr>
              <a:t>кодов</a:t>
            </a:r>
            <a:r>
              <a:rPr sz="3100" spc="17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3100" spc="-22" dirty="0" err="1">
                <a:latin typeface="Microsoft Sans Serif" panose="020B0604020202020204"/>
                <a:cs typeface="Microsoft Sans Serif" panose="020B0604020202020204"/>
              </a:rPr>
              <a:t>участник</a:t>
            </a:r>
            <a:r>
              <a:rPr lang="ru-RU" sz="3100" spc="-22" dirty="0" err="1" smtClean="0">
                <a:latin typeface="Microsoft Sans Serif" panose="020B0604020202020204"/>
                <a:cs typeface="Microsoft Sans Serif" panose="020B0604020202020204"/>
              </a:rPr>
              <a:t>ами</a:t>
            </a:r>
            <a:r>
              <a:rPr lang="ru-RU" sz="3100" spc="-22" dirty="0" smtClean="0">
                <a:latin typeface="Microsoft Sans Serif" panose="020B0604020202020204"/>
                <a:cs typeface="Microsoft Sans Serif" panose="020B0604020202020204"/>
              </a:rPr>
              <a:t> ( </a:t>
            </a:r>
            <a:endParaRPr lang="ru-RU" sz="3100" spc="-22" dirty="0">
              <a:latin typeface="Microsoft Sans Serif" panose="020B0604020202020204"/>
              <a:cs typeface="Microsoft Sans Serif" panose="020B0604020202020204"/>
            </a:endParaRPr>
          </a:p>
          <a:p>
            <a:pPr marL="13970" marR="4142740">
              <a:lnSpc>
                <a:spcPct val="120000"/>
              </a:lnSpc>
              <a:spcBef>
                <a:spcPts val="105"/>
              </a:spcBef>
            </a:pPr>
            <a:r>
              <a:rPr lang="ru-RU" sz="3100" spc="-28" dirty="0">
                <a:latin typeface="Microsoft Sans Serif" panose="020B0604020202020204"/>
                <a:cs typeface="Microsoft Sans Serif" panose="020B0604020202020204"/>
              </a:rPr>
              <a:t>Составление списков</a:t>
            </a:r>
            <a:r>
              <a:rPr sz="3100" spc="761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3100" spc="-22" dirty="0" err="1">
                <a:latin typeface="Microsoft Sans Serif" panose="020B0604020202020204"/>
                <a:cs typeface="Microsoft Sans Serif" panose="020B0604020202020204"/>
              </a:rPr>
              <a:t>участников</a:t>
            </a:r>
            <a:r>
              <a:rPr sz="3100" spc="-22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3100" spc="-17" dirty="0">
                <a:latin typeface="Microsoft Sans Serif" panose="020B0604020202020204"/>
                <a:cs typeface="Microsoft Sans Serif" panose="020B0604020202020204"/>
              </a:rPr>
              <a:t> </a:t>
            </a:r>
            <a:endParaRPr lang="ru-RU" sz="3100" spc="-17" dirty="0">
              <a:latin typeface="Microsoft Sans Serif" panose="020B0604020202020204"/>
              <a:cs typeface="Microsoft Sans Serif" panose="020B0604020202020204"/>
            </a:endParaRPr>
          </a:p>
          <a:p>
            <a:pPr marL="13970" marR="4142740">
              <a:lnSpc>
                <a:spcPct val="120000"/>
              </a:lnSpc>
              <a:spcBef>
                <a:spcPts val="105"/>
              </a:spcBef>
            </a:pPr>
            <a:r>
              <a:rPr sz="3100" spc="-39" dirty="0" err="1">
                <a:latin typeface="Microsoft Sans Serif" panose="020B0604020202020204"/>
                <a:cs typeface="Microsoft Sans Serif" panose="020B0604020202020204"/>
              </a:rPr>
              <a:t>Работа</a:t>
            </a:r>
            <a:r>
              <a:rPr sz="3100" dirty="0">
                <a:latin typeface="Microsoft Sans Serif" panose="020B0604020202020204"/>
                <a:cs typeface="Microsoft Sans Serif" panose="020B0604020202020204"/>
              </a:rPr>
              <a:t> в</a:t>
            </a:r>
            <a:r>
              <a:rPr sz="3100" spc="6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3100" spc="-11" dirty="0">
                <a:latin typeface="Microsoft Sans Serif" panose="020B0604020202020204"/>
                <a:cs typeface="Microsoft Sans Serif" panose="020B0604020202020204"/>
              </a:rPr>
              <a:t>тестирующей</a:t>
            </a:r>
            <a:r>
              <a:rPr sz="3100" spc="6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3100" spc="-22" dirty="0">
                <a:latin typeface="Microsoft Sans Serif" panose="020B0604020202020204"/>
                <a:cs typeface="Microsoft Sans Serif" panose="020B0604020202020204"/>
              </a:rPr>
              <a:t>системе</a:t>
            </a:r>
            <a:endParaRPr sz="3100" dirty="0">
              <a:latin typeface="Microsoft Sans Serif" panose="020B0604020202020204"/>
              <a:cs typeface="Microsoft Sans Serif" panose="020B0604020202020204"/>
            </a:endParaRPr>
          </a:p>
          <a:p>
            <a:pPr marL="13970" marR="5715">
              <a:lnSpc>
                <a:spcPts val="4430"/>
              </a:lnSpc>
              <a:spcBef>
                <a:spcPts val="275"/>
              </a:spcBef>
            </a:pPr>
            <a:r>
              <a:rPr sz="3100" spc="-22" dirty="0">
                <a:latin typeface="Microsoft Sans Serif" panose="020B0604020202020204"/>
                <a:cs typeface="Microsoft Sans Serif" panose="020B0604020202020204"/>
              </a:rPr>
              <a:t>Отображение</a:t>
            </a:r>
            <a:r>
              <a:rPr sz="3100" spc="17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3100" spc="-22" dirty="0">
                <a:latin typeface="Microsoft Sans Serif" panose="020B0604020202020204"/>
                <a:cs typeface="Microsoft Sans Serif" panose="020B0604020202020204"/>
              </a:rPr>
              <a:t>предварительных</a:t>
            </a:r>
            <a:r>
              <a:rPr sz="3100" spc="11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3100" spc="-61" dirty="0">
                <a:latin typeface="Microsoft Sans Serif" panose="020B0604020202020204"/>
                <a:cs typeface="Microsoft Sans Serif" panose="020B0604020202020204"/>
              </a:rPr>
              <a:t>результатов</a:t>
            </a:r>
            <a:r>
              <a:rPr sz="3100" spc="17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3100" spc="-44" dirty="0">
                <a:latin typeface="Microsoft Sans Serif" panose="020B0604020202020204"/>
                <a:cs typeface="Microsoft Sans Serif" panose="020B0604020202020204"/>
              </a:rPr>
              <a:t>проверки </a:t>
            </a:r>
            <a:r>
              <a:rPr sz="3100" spc="-799" dirty="0">
                <a:latin typeface="Microsoft Sans Serif" panose="020B0604020202020204"/>
                <a:cs typeface="Microsoft Sans Serif" panose="020B0604020202020204"/>
              </a:rPr>
              <a:t> </a:t>
            </a:r>
          </a:p>
          <a:p>
            <a:pPr marL="13970" marR="5715">
              <a:lnSpc>
                <a:spcPts val="4430"/>
              </a:lnSpc>
              <a:spcBef>
                <a:spcPts val="275"/>
              </a:spcBef>
            </a:pPr>
            <a:r>
              <a:rPr sz="3100" spc="-55" dirty="0">
                <a:latin typeface="Microsoft Sans Serif" panose="020B0604020202020204"/>
                <a:cs typeface="Microsoft Sans Serif" panose="020B0604020202020204"/>
              </a:rPr>
              <a:t>Разбор</a:t>
            </a:r>
            <a:r>
              <a:rPr sz="3100" spc="22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3100" spc="-28" dirty="0">
                <a:latin typeface="Microsoft Sans Serif" panose="020B0604020202020204"/>
                <a:cs typeface="Microsoft Sans Serif" panose="020B0604020202020204"/>
              </a:rPr>
              <a:t>заданий</a:t>
            </a:r>
            <a:r>
              <a:rPr lang="ru-RU" sz="3100" spc="-28" dirty="0">
                <a:latin typeface="Microsoft Sans Serif" panose="020B0604020202020204"/>
                <a:cs typeface="Microsoft Sans Serif" panose="020B0604020202020204"/>
              </a:rPr>
              <a:t> (жюри ШЭ ВсОШ)</a:t>
            </a:r>
            <a:endParaRPr sz="3100" dirty="0">
              <a:latin typeface="Microsoft Sans Serif" panose="020B0604020202020204"/>
              <a:cs typeface="Microsoft Sans Serif" panose="020B0604020202020204"/>
            </a:endParaRPr>
          </a:p>
          <a:p>
            <a:pPr marL="13970" marR="1715135">
              <a:lnSpc>
                <a:spcPts val="4430"/>
              </a:lnSpc>
              <a:spcBef>
                <a:spcPts val="10"/>
              </a:spcBef>
            </a:pPr>
            <a:r>
              <a:rPr sz="3100" spc="-28" dirty="0">
                <a:latin typeface="Microsoft Sans Serif" panose="020B0604020202020204"/>
                <a:cs typeface="Microsoft Sans Serif" panose="020B0604020202020204"/>
              </a:rPr>
              <a:t>Ответы</a:t>
            </a:r>
            <a:r>
              <a:rPr sz="3100" spc="17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3100" spc="-11" dirty="0">
                <a:latin typeface="Microsoft Sans Serif" panose="020B0604020202020204"/>
                <a:cs typeface="Microsoft Sans Serif" panose="020B0604020202020204"/>
              </a:rPr>
              <a:t>на</a:t>
            </a:r>
            <a:r>
              <a:rPr sz="3100" spc="22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3100" spc="-17" dirty="0">
                <a:latin typeface="Microsoft Sans Serif" panose="020B0604020202020204"/>
                <a:cs typeface="Microsoft Sans Serif" panose="020B0604020202020204"/>
              </a:rPr>
              <a:t>вопросы</a:t>
            </a:r>
            <a:r>
              <a:rPr sz="3100" spc="17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3100" spc="-22" dirty="0">
                <a:latin typeface="Microsoft Sans Serif" panose="020B0604020202020204"/>
                <a:cs typeface="Microsoft Sans Serif" panose="020B0604020202020204"/>
              </a:rPr>
              <a:t>участников</a:t>
            </a:r>
            <a:r>
              <a:rPr sz="3100" spc="22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3100" dirty="0">
                <a:latin typeface="Microsoft Sans Serif" panose="020B0604020202020204"/>
                <a:cs typeface="Microsoft Sans Serif" panose="020B0604020202020204"/>
              </a:rPr>
              <a:t>о</a:t>
            </a:r>
            <a:r>
              <a:rPr sz="3100" spc="17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3100" spc="-11" dirty="0">
                <a:latin typeface="Microsoft Sans Serif" panose="020B0604020202020204"/>
                <a:cs typeface="Microsoft Sans Serif" panose="020B0604020202020204"/>
              </a:rPr>
              <a:t>несогласии </a:t>
            </a:r>
            <a:r>
              <a:rPr sz="3100" spc="-799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3100" dirty="0">
                <a:latin typeface="Microsoft Sans Serif" panose="020B0604020202020204"/>
                <a:cs typeface="Microsoft Sans Serif" panose="020B0604020202020204"/>
              </a:rPr>
              <a:t>с</a:t>
            </a:r>
            <a:r>
              <a:rPr sz="3100" spc="28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3100" spc="-22" dirty="0">
                <a:latin typeface="Microsoft Sans Serif" panose="020B0604020202020204"/>
                <a:cs typeface="Microsoft Sans Serif" panose="020B0604020202020204"/>
              </a:rPr>
              <a:t>выставленными</a:t>
            </a:r>
            <a:r>
              <a:rPr sz="3100" spc="28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3100" spc="-17" dirty="0">
                <a:latin typeface="Microsoft Sans Serif" panose="020B0604020202020204"/>
                <a:cs typeface="Microsoft Sans Serif" panose="020B0604020202020204"/>
              </a:rPr>
              <a:t>баллами</a:t>
            </a:r>
            <a:r>
              <a:rPr lang="ru-RU" sz="3100" spc="-17" dirty="0">
                <a:latin typeface="Microsoft Sans Serif" panose="020B0604020202020204"/>
                <a:cs typeface="Microsoft Sans Serif" panose="020B0604020202020204"/>
              </a:rPr>
              <a:t> ( жюри ШЭ ВсОШ)</a:t>
            </a:r>
            <a:endParaRPr sz="3100" dirty="0">
              <a:latin typeface="Microsoft Sans Serif" panose="020B0604020202020204"/>
              <a:cs typeface="Microsoft Sans Serif" panose="020B0604020202020204"/>
            </a:endParaRPr>
          </a:p>
          <a:p>
            <a:pPr marL="13970">
              <a:spcBef>
                <a:spcPts val="465"/>
              </a:spcBef>
            </a:pPr>
            <a:r>
              <a:rPr sz="3100" spc="-22" dirty="0">
                <a:latin typeface="Microsoft Sans Serif" panose="020B0604020202020204"/>
                <a:cs typeface="Microsoft Sans Serif" panose="020B0604020202020204"/>
              </a:rPr>
              <a:t>Отображение</a:t>
            </a:r>
            <a:r>
              <a:rPr sz="3100" spc="39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3100" spc="-39" dirty="0">
                <a:latin typeface="Microsoft Sans Serif" panose="020B0604020202020204"/>
                <a:cs typeface="Microsoft Sans Serif" panose="020B0604020202020204"/>
              </a:rPr>
              <a:t>окончательных</a:t>
            </a:r>
            <a:r>
              <a:rPr sz="3100" spc="39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3100" spc="-66" dirty="0">
                <a:latin typeface="Microsoft Sans Serif" panose="020B0604020202020204"/>
                <a:cs typeface="Microsoft Sans Serif" panose="020B0604020202020204"/>
              </a:rPr>
              <a:t>результатов</a:t>
            </a:r>
            <a:endParaRPr sz="3100" dirty="0">
              <a:latin typeface="Microsoft Sans Serif" panose="020B0604020202020204"/>
              <a:cs typeface="Microsoft Sans Serif" panose="020B0604020202020204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4638" y="2487826"/>
            <a:ext cx="161826" cy="16192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4638" y="3044956"/>
            <a:ext cx="161826" cy="16192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4638" y="3617151"/>
            <a:ext cx="161826" cy="16192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4638" y="4180510"/>
            <a:ext cx="161826" cy="16192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4638" y="4738772"/>
            <a:ext cx="161826" cy="16192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9403" y="5686697"/>
            <a:ext cx="161826" cy="161927"/>
          </a:xfrm>
          <a:prstGeom prst="rect">
            <a:avLst/>
          </a:prstGeom>
        </p:spPr>
      </p:pic>
      <p:pic>
        <p:nvPicPr>
          <p:cNvPr id="12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1638" y="1800121"/>
            <a:ext cx="161826" cy="1619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3436599" cy="75628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36900" y="1947371"/>
            <a:ext cx="676340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Организация проведения школьного этапа всероссийской  олимпиады школьников</a:t>
            </a:r>
            <a:br>
              <a:rPr lang="ru-RU" sz="2800" dirty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  <a:p>
            <a:pPr algn="ctr"/>
            <a:r>
              <a:rPr lang="ru-RU" sz="2800" dirty="0">
                <a:solidFill>
                  <a:schemeClr val="bg1"/>
                </a:solidFill>
              </a:rPr>
              <a:t>по географии, иностранным языкам (английский, испанский, итальянский, китайский, немецкий, французский), истории, литературе, обществознанию, праву, русскому языку, технологии, физической культуре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" y="7"/>
            <a:ext cx="13436599" cy="75628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04570" y="816610"/>
            <a:ext cx="10454640" cy="552450"/>
          </a:xfrm>
          <a:prstGeom prst="rect">
            <a:avLst/>
          </a:prstGeom>
        </p:spPr>
        <p:txBody>
          <a:bodyPr vert="horz" wrap="square" lIns="0" tIns="13991" rIns="0" bIns="0" rtlCol="0">
            <a:spAutoFit/>
          </a:bodyPr>
          <a:lstStyle/>
          <a:p>
            <a:pPr marL="13970" algn="ctr">
              <a:spcBef>
                <a:spcPts val="110"/>
              </a:spcBef>
            </a:pPr>
            <a:r>
              <a:rPr lang="ru-RU" sz="3500" spc="-11" dirty="0">
                <a:solidFill>
                  <a:srgbClr val="472E8C"/>
                </a:solidFill>
              </a:rPr>
              <a:t>Алгоритм проведения ШЭ ВсОШ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93825" y="1490980"/>
            <a:ext cx="11745595" cy="7022465"/>
          </a:xfrm>
          <a:prstGeom prst="rect">
            <a:avLst/>
          </a:prstGeom>
        </p:spPr>
        <p:txBody>
          <a:bodyPr vert="horz" wrap="square" lIns="0" tIns="13293" rIns="0" bIns="0" rtlCol="0">
            <a:noAutofit/>
          </a:bodyPr>
          <a:lstStyle/>
          <a:p>
            <a:pPr marL="13970" marR="4142740">
              <a:lnSpc>
                <a:spcPct val="120000"/>
              </a:lnSpc>
              <a:spcBef>
                <a:spcPts val="105"/>
              </a:spcBef>
            </a:pPr>
            <a:r>
              <a:rPr sz="2400" spc="-17" dirty="0" err="1">
                <a:latin typeface="Microsoft Sans Serif" panose="020B0604020202020204"/>
                <a:cs typeface="Microsoft Sans Serif" panose="020B0604020202020204"/>
              </a:rPr>
              <a:t>Получение</a:t>
            </a:r>
            <a:r>
              <a:rPr sz="2400" spc="11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ru-RU" sz="2400" spc="-50" dirty="0">
                <a:latin typeface="Microsoft Sans Serif" panose="020B0604020202020204"/>
                <a:cs typeface="Microsoft Sans Serif" panose="020B0604020202020204"/>
              </a:rPr>
              <a:t>архива заданий </a:t>
            </a:r>
            <a:r>
              <a:rPr lang="ru-RU" sz="2400" spc="-50" dirty="0" smtClean="0">
                <a:latin typeface="Microsoft Sans Serif" panose="020B0604020202020204"/>
                <a:cs typeface="Microsoft Sans Serif" panose="020B0604020202020204"/>
              </a:rPr>
              <a:t>(ссылка на </a:t>
            </a:r>
            <a:r>
              <a:rPr lang="ru-RU" sz="2400" spc="-50" dirty="0" err="1" smtClean="0">
                <a:latin typeface="Microsoft Sans Serif" panose="020B0604020202020204"/>
                <a:cs typeface="Microsoft Sans Serif" panose="020B0604020202020204"/>
              </a:rPr>
              <a:t>Яндекс</a:t>
            </a:r>
            <a:r>
              <a:rPr lang="ru-RU" sz="2400" spc="-50" dirty="0" smtClean="0">
                <a:latin typeface="Microsoft Sans Serif" panose="020B0604020202020204"/>
                <a:cs typeface="Microsoft Sans Serif" panose="020B0604020202020204"/>
              </a:rPr>
              <a:t> –диск)</a:t>
            </a:r>
            <a:endParaRPr lang="ru-RU" sz="2400" spc="-50" dirty="0">
              <a:latin typeface="Microsoft Sans Serif" panose="020B0604020202020204"/>
              <a:cs typeface="Microsoft Sans Serif" panose="020B0604020202020204"/>
            </a:endParaRPr>
          </a:p>
          <a:p>
            <a:pPr marL="13970" marR="4142740">
              <a:lnSpc>
                <a:spcPct val="120000"/>
              </a:lnSpc>
              <a:spcBef>
                <a:spcPts val="105"/>
              </a:spcBef>
            </a:pPr>
            <a:r>
              <a:rPr lang="ru-RU" sz="2400" spc="-28" dirty="0">
                <a:latin typeface="Microsoft Sans Serif" panose="020B0604020202020204"/>
                <a:cs typeface="Microsoft Sans Serif" panose="020B0604020202020204"/>
              </a:rPr>
              <a:t>Получение пароля от архива заданий</a:t>
            </a:r>
            <a:endParaRPr lang="ru-RU" sz="2400" spc="-17" dirty="0">
              <a:latin typeface="Microsoft Sans Serif" panose="020B0604020202020204"/>
              <a:cs typeface="Microsoft Sans Serif" panose="020B0604020202020204"/>
            </a:endParaRPr>
          </a:p>
          <a:p>
            <a:pPr marL="13970" marR="5715">
              <a:lnSpc>
                <a:spcPts val="4430"/>
              </a:lnSpc>
              <a:spcBef>
                <a:spcPts val="275"/>
              </a:spcBef>
            </a:pPr>
            <a:r>
              <a:rPr lang="ru-RU" sz="2400" spc="-22" dirty="0">
                <a:latin typeface="Microsoft Sans Serif" panose="020B0604020202020204"/>
                <a:cs typeface="Microsoft Sans Serif" panose="020B0604020202020204"/>
              </a:rPr>
              <a:t>Тиражирование заданий</a:t>
            </a:r>
          </a:p>
          <a:p>
            <a:pPr marL="13970" marR="5715">
              <a:lnSpc>
                <a:spcPts val="4430"/>
              </a:lnSpc>
              <a:spcBef>
                <a:spcPts val="275"/>
              </a:spcBef>
            </a:pPr>
            <a:r>
              <a:rPr lang="ru-RU" sz="2400" spc="-22" dirty="0">
                <a:latin typeface="Microsoft Sans Serif" panose="020B0604020202020204"/>
                <a:cs typeface="Microsoft Sans Serif" panose="020B0604020202020204"/>
              </a:rPr>
              <a:t>Выполнение олимпиадных заданий</a:t>
            </a:r>
          </a:p>
          <a:p>
            <a:pPr marL="13970" marR="5715">
              <a:lnSpc>
                <a:spcPts val="4430"/>
              </a:lnSpc>
              <a:spcBef>
                <a:spcPts val="275"/>
              </a:spcBef>
            </a:pPr>
            <a:r>
              <a:rPr lang="ru-RU" sz="2400" spc="-22" dirty="0">
                <a:latin typeface="Microsoft Sans Serif" panose="020B0604020202020204"/>
                <a:cs typeface="Microsoft Sans Serif" panose="020B0604020202020204"/>
              </a:rPr>
              <a:t>Проверка работ участников</a:t>
            </a:r>
          </a:p>
          <a:p>
            <a:pPr marL="13970" marR="5715">
              <a:lnSpc>
                <a:spcPts val="4430"/>
              </a:lnSpc>
              <a:spcBef>
                <a:spcPts val="275"/>
              </a:spcBef>
            </a:pPr>
            <a:r>
              <a:rPr lang="ru-RU" sz="2400" spc="-22" dirty="0">
                <a:latin typeface="Microsoft Sans Serif" panose="020B0604020202020204"/>
                <a:cs typeface="Microsoft Sans Serif" panose="020B0604020202020204"/>
              </a:rPr>
              <a:t>Разбор заданий</a:t>
            </a:r>
          </a:p>
          <a:p>
            <a:pPr marL="13970" marR="5715">
              <a:lnSpc>
                <a:spcPts val="4430"/>
              </a:lnSpc>
              <a:spcBef>
                <a:spcPts val="275"/>
              </a:spcBef>
            </a:pPr>
            <a:r>
              <a:rPr lang="ru-RU" sz="2400" spc="-22" dirty="0">
                <a:latin typeface="Microsoft Sans Serif" panose="020B0604020202020204"/>
                <a:cs typeface="Microsoft Sans Serif" panose="020B0604020202020204"/>
              </a:rPr>
              <a:t>Показ работ участников</a:t>
            </a:r>
          </a:p>
          <a:p>
            <a:pPr marL="13970" marR="5715">
              <a:lnSpc>
                <a:spcPts val="4430"/>
              </a:lnSpc>
              <a:spcBef>
                <a:spcPts val="275"/>
              </a:spcBef>
            </a:pPr>
            <a:r>
              <a:rPr lang="ru-RU" sz="2400" spc="-22" dirty="0">
                <a:latin typeface="Microsoft Sans Serif" panose="020B0604020202020204"/>
                <a:cs typeface="Microsoft Sans Serif" panose="020B0604020202020204"/>
              </a:rPr>
              <a:t>Рассмотрение заявлений о несогласии с выставленными баллами (Апелляция)</a:t>
            </a:r>
          </a:p>
          <a:p>
            <a:pPr marL="13970" marR="5715">
              <a:lnSpc>
                <a:spcPts val="4430"/>
              </a:lnSpc>
              <a:spcBef>
                <a:spcPts val="275"/>
              </a:spcBef>
            </a:pPr>
            <a:r>
              <a:rPr lang="ru-RU" sz="2400" spc="-22" dirty="0">
                <a:latin typeface="Microsoft Sans Serif" panose="020B0604020202020204"/>
                <a:cs typeface="Microsoft Sans Serif" panose="020B0604020202020204"/>
              </a:rPr>
              <a:t>Итоговый протокол жюри о результатах</a:t>
            </a:r>
            <a:r>
              <a:rPr lang="ru-RU" sz="3100" spc="-22" dirty="0">
                <a:latin typeface="Microsoft Sans Serif" panose="020B0604020202020204"/>
                <a:cs typeface="Microsoft Sans Serif" panose="020B0604020202020204"/>
              </a:rPr>
              <a:t> 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9500" y="2105025"/>
            <a:ext cx="161826" cy="16192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31900" y="2638425"/>
            <a:ext cx="161826" cy="16192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9500" y="3248025"/>
            <a:ext cx="161826" cy="16192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9500" y="3857625"/>
            <a:ext cx="161826" cy="16192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5700" y="4467225"/>
            <a:ext cx="161826" cy="16192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9500" y="5000625"/>
            <a:ext cx="161826" cy="16192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9500" y="5610225"/>
            <a:ext cx="161826" cy="161927"/>
          </a:xfrm>
          <a:prstGeom prst="rect">
            <a:avLst/>
          </a:prstGeom>
        </p:spPr>
      </p:pic>
      <p:pic>
        <p:nvPicPr>
          <p:cNvPr id="12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5700" y="1647825"/>
            <a:ext cx="161826" cy="161927"/>
          </a:xfrm>
          <a:prstGeom prst="rect">
            <a:avLst/>
          </a:prstGeom>
        </p:spPr>
      </p:pic>
      <p:pic>
        <p:nvPicPr>
          <p:cNvPr id="13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9500" y="6219825"/>
            <a:ext cx="161826" cy="1619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3436600" cy="7562850"/>
          </a:xfrm>
          <a:prstGeom prst="rect">
            <a:avLst/>
          </a:prstGeom>
        </p:spPr>
      </p:pic>
      <p:sp>
        <p:nvSpPr>
          <p:cNvPr id="6" name="object 2"/>
          <p:cNvSpPr txBox="1"/>
          <p:nvPr/>
        </p:nvSpPr>
        <p:spPr>
          <a:xfrm>
            <a:off x="2451100" y="1224147"/>
            <a:ext cx="10896599" cy="3471263"/>
          </a:xfrm>
          <a:prstGeom prst="rect">
            <a:avLst/>
          </a:prstGeom>
        </p:spPr>
        <p:txBody>
          <a:bodyPr vert="horz" wrap="square" lIns="0" tIns="12057" rIns="0" bIns="0" rtlCol="0">
            <a:spAutoFit/>
          </a:bodyPr>
          <a:lstStyle/>
          <a:p>
            <a:pPr marL="276225" indent="-264160" algn="just">
              <a:lnSpc>
                <a:spcPct val="150000"/>
              </a:lnSpc>
              <a:spcBef>
                <a:spcPts val="95"/>
              </a:spcBef>
              <a:buFont typeface="Wingdings" panose="05000000000000000000"/>
              <a:buChar char=""/>
              <a:tabLst>
                <a:tab pos="276225" algn="l"/>
              </a:tabLst>
            </a:pPr>
            <a:r>
              <a:rPr lang="ru-RU" sz="2400" b="1" spc="-10" dirty="0">
                <a:solidFill>
                  <a:schemeClr val="bg1"/>
                </a:solidFill>
                <a:latin typeface="Calibri" panose="020F0502020204030204"/>
                <a:cs typeface="Calibri" panose="020F0502020204030204"/>
              </a:rPr>
              <a:t>Классные часы</a:t>
            </a:r>
          </a:p>
          <a:p>
            <a:pPr marL="12700" marR="6350" algn="just">
              <a:spcBef>
                <a:spcPts val="5"/>
              </a:spcBef>
              <a:buFont typeface="Wingdings" panose="05000000000000000000"/>
              <a:buChar char=""/>
              <a:tabLst>
                <a:tab pos="276225" algn="l"/>
              </a:tabLst>
            </a:pPr>
            <a:r>
              <a:rPr lang="ru-RU" sz="2400" b="1" spc="-10" dirty="0">
                <a:solidFill>
                  <a:schemeClr val="bg1"/>
                </a:solidFill>
                <a:latin typeface="Calibri" panose="020F0502020204030204"/>
                <a:cs typeface="Calibri" panose="020F0502020204030204"/>
              </a:rPr>
              <a:t> Видеоролики</a:t>
            </a:r>
            <a:endParaRPr lang="ru-RU" sz="2400" b="1" dirty="0">
              <a:solidFill>
                <a:schemeClr val="bg1"/>
              </a:solidFill>
              <a:latin typeface="Calibri" panose="020F0502020204030204"/>
              <a:cs typeface="Calibri" panose="020F0502020204030204"/>
            </a:endParaRPr>
          </a:p>
          <a:p>
            <a:pPr marL="12700" marR="6350" algn="just">
              <a:spcBef>
                <a:spcPts val="5"/>
              </a:spcBef>
              <a:buFont typeface="Wingdings" panose="05000000000000000000"/>
              <a:buChar char=""/>
              <a:tabLst>
                <a:tab pos="276225" algn="l"/>
              </a:tabLst>
            </a:pPr>
            <a:r>
              <a:rPr lang="ru-RU" sz="2400" b="1" spc="-10" dirty="0">
                <a:solidFill>
                  <a:schemeClr val="bg1"/>
                </a:solidFill>
                <a:latin typeface="Calibri" panose="020F0502020204030204"/>
                <a:cs typeface="Calibri" panose="020F0502020204030204"/>
              </a:rPr>
              <a:t> Родительские собрания</a:t>
            </a:r>
            <a:endParaRPr sz="2400" b="1" spc="-6" dirty="0">
              <a:solidFill>
                <a:schemeClr val="bg1"/>
              </a:solidFill>
              <a:latin typeface="Calibri" panose="020F0502020204030204"/>
              <a:cs typeface="Calibri" panose="020F0502020204030204"/>
            </a:endParaRPr>
          </a:p>
          <a:p>
            <a:pPr marL="276225" indent="-264160" algn="just">
              <a:spcBef>
                <a:spcPts val="1535"/>
              </a:spcBef>
              <a:buFont typeface="Wingdings" panose="05000000000000000000"/>
              <a:buChar char=""/>
              <a:tabLst>
                <a:tab pos="276225" algn="l"/>
              </a:tabLst>
            </a:pPr>
            <a:r>
              <a:rPr lang="ru-RU" sz="2400" b="1" spc="-10" dirty="0">
                <a:solidFill>
                  <a:schemeClr val="bg1"/>
                </a:solidFill>
                <a:latin typeface="Calibri" panose="020F0502020204030204"/>
                <a:cs typeface="Calibri" panose="020F0502020204030204"/>
                <a:sym typeface="+mn-ea"/>
              </a:rPr>
              <a:t>Демоверсия школьного этапа на платформе «Сириус. Курсы»</a:t>
            </a:r>
            <a:endParaRPr sz="2400" b="1" dirty="0">
              <a:solidFill>
                <a:schemeClr val="bg1"/>
              </a:solidFill>
              <a:latin typeface="Calibri" panose="020F0502020204030204"/>
              <a:cs typeface="Calibri" panose="020F0502020204030204"/>
            </a:endParaRPr>
          </a:p>
          <a:p>
            <a:pPr marL="12700" marR="5715" algn="just">
              <a:lnSpc>
                <a:spcPct val="150000"/>
              </a:lnSpc>
              <a:buFont typeface="Wingdings" panose="05000000000000000000"/>
              <a:buChar char=""/>
              <a:tabLst>
                <a:tab pos="276225" algn="l"/>
              </a:tabLst>
            </a:pPr>
            <a:r>
              <a:rPr lang="ru-RU" sz="2400" b="1" spc="-6" dirty="0">
                <a:solidFill>
                  <a:schemeClr val="bg1"/>
                </a:solidFill>
                <a:latin typeface="Calibri" panose="020F0502020204030204"/>
                <a:cs typeface="Calibri" panose="020F0502020204030204"/>
              </a:rPr>
              <a:t> Информация на сайтах школ, управлений образования, учебно- методических центров</a:t>
            </a:r>
            <a:endParaRPr sz="2400" b="1" dirty="0">
              <a:solidFill>
                <a:schemeClr val="bg1"/>
              </a:solidFill>
              <a:latin typeface="Calibri" panose="020F0502020204030204"/>
              <a:cs typeface="Calibri" panose="020F0502020204030204"/>
            </a:endParaRPr>
          </a:p>
          <a:p>
            <a:pPr marL="12700" marR="6985" algn="just">
              <a:lnSpc>
                <a:spcPct val="150000"/>
              </a:lnSpc>
              <a:buFont typeface="Wingdings" panose="05000000000000000000"/>
              <a:buChar char=""/>
              <a:tabLst>
                <a:tab pos="276225" algn="l"/>
              </a:tabLst>
            </a:pPr>
            <a:r>
              <a:rPr lang="ru-RU" sz="2400" b="1" spc="-15" dirty="0">
                <a:solidFill>
                  <a:schemeClr val="bg1"/>
                </a:solidFill>
                <a:latin typeface="Calibri" panose="020F0502020204030204"/>
                <a:cs typeface="Calibri" panose="020F0502020204030204"/>
              </a:rPr>
              <a:t>Консультационные вебинары </a:t>
            </a:r>
          </a:p>
        </p:txBody>
      </p:sp>
      <p:grpSp>
        <p:nvGrpSpPr>
          <p:cNvPr id="7" name="object 3"/>
          <p:cNvGrpSpPr/>
          <p:nvPr/>
        </p:nvGrpSpPr>
        <p:grpSpPr>
          <a:xfrm>
            <a:off x="1434722" y="318557"/>
            <a:ext cx="11055350" cy="895350"/>
            <a:chOff x="1810511" y="443484"/>
            <a:chExt cx="10971530" cy="546100"/>
          </a:xfrm>
        </p:grpSpPr>
        <p:sp>
          <p:nvSpPr>
            <p:cNvPr id="8" name="object 4"/>
            <p:cNvSpPr/>
            <p:nvPr/>
          </p:nvSpPr>
          <p:spPr>
            <a:xfrm>
              <a:off x="1823465" y="456438"/>
              <a:ext cx="10945495" cy="520065"/>
            </a:xfrm>
            <a:custGeom>
              <a:avLst/>
              <a:gdLst/>
              <a:ahLst/>
              <a:cxnLst/>
              <a:rect l="l" t="t" r="r" b="b"/>
              <a:pathLst>
                <a:path w="10945495" h="520065">
                  <a:moveTo>
                    <a:pt x="10858754" y="0"/>
                  </a:moveTo>
                  <a:lnTo>
                    <a:pt x="86613" y="0"/>
                  </a:lnTo>
                  <a:lnTo>
                    <a:pt x="52881" y="6800"/>
                  </a:lnTo>
                  <a:lnTo>
                    <a:pt x="25352" y="25352"/>
                  </a:lnTo>
                  <a:lnTo>
                    <a:pt x="6800" y="52881"/>
                  </a:lnTo>
                  <a:lnTo>
                    <a:pt x="0" y="86613"/>
                  </a:lnTo>
                  <a:lnTo>
                    <a:pt x="0" y="433070"/>
                  </a:lnTo>
                  <a:lnTo>
                    <a:pt x="6800" y="466802"/>
                  </a:lnTo>
                  <a:lnTo>
                    <a:pt x="25352" y="494331"/>
                  </a:lnTo>
                  <a:lnTo>
                    <a:pt x="52881" y="512883"/>
                  </a:lnTo>
                  <a:lnTo>
                    <a:pt x="86613" y="519683"/>
                  </a:lnTo>
                  <a:lnTo>
                    <a:pt x="10858754" y="519683"/>
                  </a:lnTo>
                  <a:lnTo>
                    <a:pt x="10892486" y="512883"/>
                  </a:lnTo>
                  <a:lnTo>
                    <a:pt x="10920015" y="494331"/>
                  </a:lnTo>
                  <a:lnTo>
                    <a:pt x="10938567" y="466802"/>
                  </a:lnTo>
                  <a:lnTo>
                    <a:pt x="10945367" y="433070"/>
                  </a:lnTo>
                  <a:lnTo>
                    <a:pt x="10945367" y="86613"/>
                  </a:lnTo>
                  <a:lnTo>
                    <a:pt x="10938567" y="52881"/>
                  </a:lnTo>
                  <a:lnTo>
                    <a:pt x="10920015" y="25352"/>
                  </a:lnTo>
                  <a:lnTo>
                    <a:pt x="10892486" y="6800"/>
                  </a:lnTo>
                  <a:lnTo>
                    <a:pt x="10858754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/>
            <p:cNvSpPr/>
            <p:nvPr/>
          </p:nvSpPr>
          <p:spPr>
            <a:xfrm>
              <a:off x="1823465" y="456438"/>
              <a:ext cx="10945495" cy="520065"/>
            </a:xfrm>
            <a:custGeom>
              <a:avLst/>
              <a:gdLst/>
              <a:ahLst/>
              <a:cxnLst/>
              <a:rect l="l" t="t" r="r" b="b"/>
              <a:pathLst>
                <a:path w="10945495" h="520065">
                  <a:moveTo>
                    <a:pt x="0" y="86613"/>
                  </a:moveTo>
                  <a:lnTo>
                    <a:pt x="6800" y="52881"/>
                  </a:lnTo>
                  <a:lnTo>
                    <a:pt x="25352" y="25352"/>
                  </a:lnTo>
                  <a:lnTo>
                    <a:pt x="52881" y="6800"/>
                  </a:lnTo>
                  <a:lnTo>
                    <a:pt x="86613" y="0"/>
                  </a:lnTo>
                  <a:lnTo>
                    <a:pt x="10858754" y="0"/>
                  </a:lnTo>
                  <a:lnTo>
                    <a:pt x="10892486" y="6800"/>
                  </a:lnTo>
                  <a:lnTo>
                    <a:pt x="10920015" y="25352"/>
                  </a:lnTo>
                  <a:lnTo>
                    <a:pt x="10938567" y="52881"/>
                  </a:lnTo>
                  <a:lnTo>
                    <a:pt x="10945367" y="86613"/>
                  </a:lnTo>
                  <a:lnTo>
                    <a:pt x="10945367" y="433070"/>
                  </a:lnTo>
                  <a:lnTo>
                    <a:pt x="10938567" y="466802"/>
                  </a:lnTo>
                  <a:lnTo>
                    <a:pt x="10920015" y="494331"/>
                  </a:lnTo>
                  <a:lnTo>
                    <a:pt x="10892486" y="512883"/>
                  </a:lnTo>
                  <a:lnTo>
                    <a:pt x="10858754" y="519683"/>
                  </a:lnTo>
                  <a:lnTo>
                    <a:pt x="86613" y="519683"/>
                  </a:lnTo>
                  <a:lnTo>
                    <a:pt x="52881" y="512883"/>
                  </a:lnTo>
                  <a:lnTo>
                    <a:pt x="25352" y="494331"/>
                  </a:lnTo>
                  <a:lnTo>
                    <a:pt x="6800" y="466802"/>
                  </a:lnTo>
                  <a:lnTo>
                    <a:pt x="0" y="433070"/>
                  </a:lnTo>
                  <a:lnTo>
                    <a:pt x="0" y="86613"/>
                  </a:lnTo>
                  <a:close/>
                </a:path>
              </a:pathLst>
            </a:custGeom>
            <a:ln w="25908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6"/>
          <p:cNvSpPr txBox="1"/>
          <p:nvPr/>
        </p:nvSpPr>
        <p:spPr>
          <a:xfrm>
            <a:off x="1490662" y="390843"/>
            <a:ext cx="10306050" cy="782257"/>
          </a:xfrm>
          <a:prstGeom prst="rect">
            <a:avLst/>
          </a:prstGeom>
        </p:spPr>
        <p:txBody>
          <a:bodyPr vert="horz" wrap="square" lIns="0" tIns="12692" rIns="0" bIns="0" rtlCol="0">
            <a:spAutoFit/>
          </a:bodyPr>
          <a:lstStyle>
            <a:lvl1pPr>
              <a:defRPr sz="2000" b="1" i="0">
                <a:solidFill>
                  <a:srgbClr val="001F5F"/>
                </a:solidFill>
                <a:latin typeface="Calibri" panose="020F0502020204030204"/>
                <a:ea typeface="+mj-ea"/>
                <a:cs typeface="Calibri" panose="020F0502020204030204"/>
              </a:defRPr>
            </a:lvl1pPr>
          </a:lstStyle>
          <a:p>
            <a:pPr marL="12700" algn="ctr" defTabSz="914400">
              <a:spcBef>
                <a:spcPts val="100"/>
              </a:spcBef>
            </a:pPr>
            <a:r>
              <a:rPr lang="ru-RU" sz="2500" kern="0" spc="-6" dirty="0"/>
              <a:t>Популяризация</a:t>
            </a:r>
            <a:r>
              <a:rPr lang="ru-RU" sz="2500" kern="0" spc="15" dirty="0"/>
              <a:t/>
            </a:r>
            <a:br>
              <a:rPr lang="ru-RU" sz="2500" kern="0" spc="15" dirty="0"/>
            </a:br>
            <a:r>
              <a:rPr lang="ru-RU" sz="2500" kern="0" spc="15" dirty="0"/>
              <a:t>всероссийской </a:t>
            </a:r>
            <a:r>
              <a:rPr lang="ru-RU" sz="2500" kern="0" spc="-10" dirty="0"/>
              <a:t>олимпиады школьников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436600" cy="756285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874501" y="2665482"/>
            <a:ext cx="5989784" cy="4897646"/>
            <a:chOff x="6237732" y="2417062"/>
            <a:chExt cx="5434965" cy="44411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37732" y="2417062"/>
              <a:ext cx="5434584" cy="444093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291072" y="2482596"/>
              <a:ext cx="5303520" cy="4375785"/>
            </a:xfrm>
            <a:custGeom>
              <a:avLst/>
              <a:gdLst/>
              <a:ahLst/>
              <a:cxnLst/>
              <a:rect l="l" t="t" r="r" b="b"/>
              <a:pathLst>
                <a:path w="5303520" h="4375784">
                  <a:moveTo>
                    <a:pt x="5123053" y="0"/>
                  </a:moveTo>
                  <a:lnTo>
                    <a:pt x="180466" y="0"/>
                  </a:lnTo>
                  <a:lnTo>
                    <a:pt x="132482" y="6444"/>
                  </a:lnTo>
                  <a:lnTo>
                    <a:pt x="89370" y="24633"/>
                  </a:lnTo>
                  <a:lnTo>
                    <a:pt x="52847" y="52847"/>
                  </a:lnTo>
                  <a:lnTo>
                    <a:pt x="24633" y="89370"/>
                  </a:lnTo>
                  <a:lnTo>
                    <a:pt x="6444" y="132482"/>
                  </a:lnTo>
                  <a:lnTo>
                    <a:pt x="0" y="180466"/>
                  </a:lnTo>
                  <a:lnTo>
                    <a:pt x="0" y="4375404"/>
                  </a:lnTo>
                  <a:lnTo>
                    <a:pt x="5303520" y="4375403"/>
                  </a:lnTo>
                  <a:lnTo>
                    <a:pt x="5303520" y="180466"/>
                  </a:lnTo>
                  <a:lnTo>
                    <a:pt x="5297075" y="132482"/>
                  </a:lnTo>
                  <a:lnTo>
                    <a:pt x="5278886" y="89370"/>
                  </a:lnTo>
                  <a:lnTo>
                    <a:pt x="5250672" y="52847"/>
                  </a:lnTo>
                  <a:lnTo>
                    <a:pt x="5214149" y="24633"/>
                  </a:lnTo>
                  <a:lnTo>
                    <a:pt x="5171037" y="6444"/>
                  </a:lnTo>
                  <a:lnTo>
                    <a:pt x="51230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37732" y="2417064"/>
              <a:ext cx="5434584" cy="108203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291072" y="2482596"/>
              <a:ext cx="5303520" cy="951230"/>
            </a:xfrm>
            <a:custGeom>
              <a:avLst/>
              <a:gdLst/>
              <a:ahLst/>
              <a:cxnLst/>
              <a:rect l="l" t="t" r="r" b="b"/>
              <a:pathLst>
                <a:path w="5303520" h="951229">
                  <a:moveTo>
                    <a:pt x="5118608" y="0"/>
                  </a:moveTo>
                  <a:lnTo>
                    <a:pt x="184912" y="0"/>
                  </a:lnTo>
                  <a:lnTo>
                    <a:pt x="135760" y="6606"/>
                  </a:lnTo>
                  <a:lnTo>
                    <a:pt x="91590" y="25249"/>
                  </a:lnTo>
                  <a:lnTo>
                    <a:pt x="54165" y="54165"/>
                  </a:lnTo>
                  <a:lnTo>
                    <a:pt x="25249" y="91590"/>
                  </a:lnTo>
                  <a:lnTo>
                    <a:pt x="6606" y="135760"/>
                  </a:lnTo>
                  <a:lnTo>
                    <a:pt x="0" y="184912"/>
                  </a:lnTo>
                  <a:lnTo>
                    <a:pt x="0" y="766063"/>
                  </a:lnTo>
                  <a:lnTo>
                    <a:pt x="6606" y="815215"/>
                  </a:lnTo>
                  <a:lnTo>
                    <a:pt x="25249" y="859385"/>
                  </a:lnTo>
                  <a:lnTo>
                    <a:pt x="54165" y="896810"/>
                  </a:lnTo>
                  <a:lnTo>
                    <a:pt x="91590" y="925726"/>
                  </a:lnTo>
                  <a:lnTo>
                    <a:pt x="135760" y="944369"/>
                  </a:lnTo>
                  <a:lnTo>
                    <a:pt x="184912" y="950976"/>
                  </a:lnTo>
                  <a:lnTo>
                    <a:pt x="5118608" y="950976"/>
                  </a:lnTo>
                  <a:lnTo>
                    <a:pt x="5167759" y="944369"/>
                  </a:lnTo>
                  <a:lnTo>
                    <a:pt x="5211929" y="925726"/>
                  </a:lnTo>
                  <a:lnTo>
                    <a:pt x="5249354" y="896810"/>
                  </a:lnTo>
                  <a:lnTo>
                    <a:pt x="5278270" y="859385"/>
                  </a:lnTo>
                  <a:lnTo>
                    <a:pt x="5296913" y="815215"/>
                  </a:lnTo>
                  <a:lnTo>
                    <a:pt x="5303520" y="766063"/>
                  </a:lnTo>
                  <a:lnTo>
                    <a:pt x="5303520" y="184912"/>
                  </a:lnTo>
                  <a:lnTo>
                    <a:pt x="5296913" y="135760"/>
                  </a:lnTo>
                  <a:lnTo>
                    <a:pt x="5278270" y="91590"/>
                  </a:lnTo>
                  <a:lnTo>
                    <a:pt x="5249354" y="54165"/>
                  </a:lnTo>
                  <a:lnTo>
                    <a:pt x="5211929" y="25249"/>
                  </a:lnTo>
                  <a:lnTo>
                    <a:pt x="5167759" y="6606"/>
                  </a:lnTo>
                  <a:lnTo>
                    <a:pt x="5118608" y="0"/>
                  </a:lnTo>
                  <a:close/>
                </a:path>
              </a:pathLst>
            </a:custGeom>
            <a:solidFill>
              <a:srgbClr val="003E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611366" y="2665482"/>
            <a:ext cx="5989784" cy="4897646"/>
            <a:chOff x="554736" y="2417062"/>
            <a:chExt cx="5434965" cy="444119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4736" y="2417062"/>
              <a:ext cx="5434584" cy="444093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08076" y="2482596"/>
              <a:ext cx="5303520" cy="4375785"/>
            </a:xfrm>
            <a:custGeom>
              <a:avLst/>
              <a:gdLst/>
              <a:ahLst/>
              <a:cxnLst/>
              <a:rect l="l" t="t" r="r" b="b"/>
              <a:pathLst>
                <a:path w="5303520" h="4375784">
                  <a:moveTo>
                    <a:pt x="5123053" y="0"/>
                  </a:moveTo>
                  <a:lnTo>
                    <a:pt x="180505" y="0"/>
                  </a:lnTo>
                  <a:lnTo>
                    <a:pt x="132518" y="6444"/>
                  </a:lnTo>
                  <a:lnTo>
                    <a:pt x="89398" y="24633"/>
                  </a:lnTo>
                  <a:lnTo>
                    <a:pt x="52866" y="52847"/>
                  </a:lnTo>
                  <a:lnTo>
                    <a:pt x="24643" y="89370"/>
                  </a:lnTo>
                  <a:lnTo>
                    <a:pt x="6447" y="132482"/>
                  </a:lnTo>
                  <a:lnTo>
                    <a:pt x="0" y="180466"/>
                  </a:lnTo>
                  <a:lnTo>
                    <a:pt x="0" y="4375404"/>
                  </a:lnTo>
                  <a:lnTo>
                    <a:pt x="5303520" y="4375403"/>
                  </a:lnTo>
                  <a:lnTo>
                    <a:pt x="5303520" y="180466"/>
                  </a:lnTo>
                  <a:lnTo>
                    <a:pt x="5297075" y="132482"/>
                  </a:lnTo>
                  <a:lnTo>
                    <a:pt x="5278886" y="89370"/>
                  </a:lnTo>
                  <a:lnTo>
                    <a:pt x="5250672" y="52847"/>
                  </a:lnTo>
                  <a:lnTo>
                    <a:pt x="5214149" y="24633"/>
                  </a:lnTo>
                  <a:lnTo>
                    <a:pt x="5171037" y="6444"/>
                  </a:lnTo>
                  <a:lnTo>
                    <a:pt x="51230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4736" y="2417064"/>
              <a:ext cx="5434584" cy="108203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08076" y="2482596"/>
              <a:ext cx="5303520" cy="951230"/>
            </a:xfrm>
            <a:custGeom>
              <a:avLst/>
              <a:gdLst/>
              <a:ahLst/>
              <a:cxnLst/>
              <a:rect l="l" t="t" r="r" b="b"/>
              <a:pathLst>
                <a:path w="5303520" h="951229">
                  <a:moveTo>
                    <a:pt x="5118608" y="0"/>
                  </a:moveTo>
                  <a:lnTo>
                    <a:pt x="184886" y="0"/>
                  </a:lnTo>
                  <a:lnTo>
                    <a:pt x="135737" y="6606"/>
                  </a:lnTo>
                  <a:lnTo>
                    <a:pt x="91571" y="25249"/>
                  </a:lnTo>
                  <a:lnTo>
                    <a:pt x="54152" y="54165"/>
                  </a:lnTo>
                  <a:lnTo>
                    <a:pt x="25242" y="91590"/>
                  </a:lnTo>
                  <a:lnTo>
                    <a:pt x="6604" y="135760"/>
                  </a:lnTo>
                  <a:lnTo>
                    <a:pt x="0" y="184912"/>
                  </a:lnTo>
                  <a:lnTo>
                    <a:pt x="0" y="766063"/>
                  </a:lnTo>
                  <a:lnTo>
                    <a:pt x="6604" y="815215"/>
                  </a:lnTo>
                  <a:lnTo>
                    <a:pt x="25242" y="859385"/>
                  </a:lnTo>
                  <a:lnTo>
                    <a:pt x="54152" y="896810"/>
                  </a:lnTo>
                  <a:lnTo>
                    <a:pt x="91571" y="925726"/>
                  </a:lnTo>
                  <a:lnTo>
                    <a:pt x="135737" y="944369"/>
                  </a:lnTo>
                  <a:lnTo>
                    <a:pt x="184886" y="950976"/>
                  </a:lnTo>
                  <a:lnTo>
                    <a:pt x="5118608" y="950976"/>
                  </a:lnTo>
                  <a:lnTo>
                    <a:pt x="5167759" y="944369"/>
                  </a:lnTo>
                  <a:lnTo>
                    <a:pt x="5211929" y="925726"/>
                  </a:lnTo>
                  <a:lnTo>
                    <a:pt x="5249354" y="896810"/>
                  </a:lnTo>
                  <a:lnTo>
                    <a:pt x="5278270" y="859385"/>
                  </a:lnTo>
                  <a:lnTo>
                    <a:pt x="5296913" y="815215"/>
                  </a:lnTo>
                  <a:lnTo>
                    <a:pt x="5303520" y="766063"/>
                  </a:lnTo>
                  <a:lnTo>
                    <a:pt x="5303520" y="184912"/>
                  </a:lnTo>
                  <a:lnTo>
                    <a:pt x="5296913" y="135760"/>
                  </a:lnTo>
                  <a:lnTo>
                    <a:pt x="5278270" y="91590"/>
                  </a:lnTo>
                  <a:lnTo>
                    <a:pt x="5249354" y="54165"/>
                  </a:lnTo>
                  <a:lnTo>
                    <a:pt x="5211929" y="25249"/>
                  </a:lnTo>
                  <a:lnTo>
                    <a:pt x="5167759" y="6606"/>
                  </a:lnTo>
                  <a:lnTo>
                    <a:pt x="5118608" y="0"/>
                  </a:lnTo>
                  <a:close/>
                </a:path>
              </a:pathLst>
            </a:custGeom>
            <a:solidFill>
              <a:srgbClr val="003E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96601" y="1032765"/>
            <a:ext cx="12249759" cy="753180"/>
          </a:xfrm>
          <a:prstGeom prst="rect">
            <a:avLst/>
          </a:prstGeom>
        </p:spPr>
        <p:txBody>
          <a:bodyPr vert="horz" wrap="square" lIns="0" tIns="72796" rIns="0" bIns="0" rtlCol="0">
            <a:spAutoFit/>
          </a:bodyPr>
          <a:lstStyle/>
          <a:p>
            <a:pPr algn="ctr">
              <a:spcBef>
                <a:spcPts val="573"/>
              </a:spcBef>
            </a:pPr>
            <a:r>
              <a:rPr spc="198" dirty="0"/>
              <a:t>ШКОЛЬНЫЙ</a:t>
            </a:r>
            <a:r>
              <a:rPr spc="-209" dirty="0"/>
              <a:t> </a:t>
            </a:r>
            <a:r>
              <a:rPr spc="116" dirty="0"/>
              <a:t>ЭТАП</a:t>
            </a:r>
            <a:r>
              <a:rPr spc="-220" dirty="0"/>
              <a:t> </a:t>
            </a:r>
            <a:r>
              <a:rPr spc="259" dirty="0"/>
              <a:t>ВСОШ</a:t>
            </a:r>
            <a:r>
              <a:rPr spc="-209" dirty="0"/>
              <a:t> </a:t>
            </a:r>
            <a:r>
              <a:rPr spc="-11" dirty="0"/>
              <a:t>2025/26</a:t>
            </a:r>
          </a:p>
          <a:p>
            <a:pPr algn="ctr">
              <a:spcBef>
                <a:spcPts val="468"/>
              </a:spcBef>
            </a:pPr>
            <a:r>
              <a:rPr b="0" spc="198" dirty="0">
                <a:latin typeface="Trebuchet MS"/>
                <a:cs typeface="Trebuchet MS"/>
              </a:rPr>
              <a:t>МЕДИАМАТЕРИАЛЫ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548756" y="2026928"/>
            <a:ext cx="8338390" cy="567427"/>
          </a:xfrm>
          <a:prstGeom prst="rect">
            <a:avLst/>
          </a:prstGeom>
        </p:spPr>
        <p:txBody>
          <a:bodyPr vert="horz" wrap="square" lIns="0" tIns="13299" rIns="0" bIns="0" rtlCol="0">
            <a:spAutoFit/>
          </a:bodyPr>
          <a:lstStyle/>
          <a:p>
            <a:pPr marL="13999">
              <a:spcBef>
                <a:spcPts val="105"/>
              </a:spcBef>
            </a:pPr>
            <a:r>
              <a:rPr dirty="0">
                <a:solidFill>
                  <a:srgbClr val="424242"/>
                </a:solidFill>
                <a:latin typeface="Trebuchet MS"/>
                <a:cs typeface="Trebuchet MS"/>
              </a:rPr>
              <a:t>Для</a:t>
            </a:r>
            <a:r>
              <a:rPr spc="-6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pc="-11" dirty="0">
                <a:solidFill>
                  <a:srgbClr val="424242"/>
                </a:solidFill>
                <a:latin typeface="Trebuchet MS"/>
                <a:cs typeface="Trebuchet MS"/>
              </a:rPr>
              <a:t>информационного</a:t>
            </a:r>
            <a:r>
              <a:rPr spc="-44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24242"/>
                </a:solidFill>
                <a:latin typeface="Trebuchet MS"/>
                <a:cs typeface="Trebuchet MS"/>
              </a:rPr>
              <a:t>сопровождения</a:t>
            </a:r>
            <a:r>
              <a:rPr spc="-6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24242"/>
                </a:solidFill>
                <a:latin typeface="Trebuchet MS"/>
                <a:cs typeface="Trebuchet MS"/>
              </a:rPr>
              <a:t>олимпиады</a:t>
            </a:r>
            <a:r>
              <a:rPr spc="-6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pc="-11" dirty="0">
                <a:solidFill>
                  <a:srgbClr val="424242"/>
                </a:solidFill>
                <a:latin typeface="Trebuchet MS"/>
                <a:cs typeface="Trebuchet MS"/>
              </a:rPr>
              <a:t>предлагается</a:t>
            </a:r>
            <a:r>
              <a:rPr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pc="-11" dirty="0">
                <a:solidFill>
                  <a:srgbClr val="424242"/>
                </a:solidFill>
                <a:latin typeface="Trebuchet MS"/>
                <a:cs typeface="Trebuchet MS"/>
              </a:rPr>
              <a:t>использовать:</a:t>
            </a:r>
            <a:endParaRPr dirty="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55445" y="2882427"/>
            <a:ext cx="3265374" cy="691951"/>
          </a:xfrm>
          <a:prstGeom prst="rect">
            <a:avLst/>
          </a:prstGeom>
        </p:spPr>
        <p:txBody>
          <a:bodyPr vert="horz" wrap="square" lIns="0" tIns="14699" rIns="0" bIns="0" rtlCol="0">
            <a:spAutoFit/>
          </a:bodyPr>
          <a:lstStyle/>
          <a:p>
            <a:pPr marL="13999" marR="5600" indent="363979">
              <a:spcBef>
                <a:spcPts val="116"/>
              </a:spcBef>
            </a:pPr>
            <a:r>
              <a:rPr sz="2200" b="1" dirty="0">
                <a:solidFill>
                  <a:srgbClr val="FFFFFF"/>
                </a:solidFill>
                <a:latin typeface="Trebuchet MS"/>
                <a:cs typeface="Trebuchet MS"/>
              </a:rPr>
              <a:t>Фирменный</a:t>
            </a:r>
            <a:r>
              <a:rPr sz="2200" b="1" spc="4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spc="-11" dirty="0">
                <a:solidFill>
                  <a:srgbClr val="FFFFFF"/>
                </a:solidFill>
                <a:latin typeface="Trebuchet MS"/>
                <a:cs typeface="Trebuchet MS"/>
              </a:rPr>
              <a:t>стиль </a:t>
            </a:r>
            <a:r>
              <a:rPr sz="2200" b="1" dirty="0">
                <a:solidFill>
                  <a:srgbClr val="FFFFFF"/>
                </a:solidFill>
                <a:latin typeface="Trebuchet MS"/>
                <a:cs typeface="Trebuchet MS"/>
              </a:rPr>
              <a:t>школьного</a:t>
            </a:r>
            <a:r>
              <a:rPr sz="2200" b="1" spc="-61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rebuchet MS"/>
                <a:cs typeface="Trebuchet MS"/>
              </a:rPr>
              <a:t>этапа</a:t>
            </a:r>
            <a:r>
              <a:rPr sz="2200" b="1" spc="-61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spc="126" dirty="0">
                <a:solidFill>
                  <a:srgbClr val="FFFFFF"/>
                </a:solidFill>
                <a:latin typeface="Trebuchet MS"/>
                <a:cs typeface="Trebuchet MS"/>
              </a:rPr>
              <a:t>ВсОШ</a:t>
            </a:r>
            <a:endParaRPr sz="2200" dirty="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449381" y="3030602"/>
            <a:ext cx="2797892" cy="364837"/>
          </a:xfrm>
          <a:prstGeom prst="rect">
            <a:avLst/>
          </a:prstGeom>
        </p:spPr>
        <p:txBody>
          <a:bodyPr vert="horz" wrap="square" lIns="0" tIns="14699" rIns="0" bIns="0" rtlCol="0">
            <a:spAutoFit/>
          </a:bodyPr>
          <a:lstStyle/>
          <a:p>
            <a:pPr marL="13999">
              <a:spcBef>
                <a:spcPts val="116"/>
              </a:spcBef>
            </a:pPr>
            <a:r>
              <a:rPr sz="2200" b="1" dirty="0">
                <a:solidFill>
                  <a:srgbClr val="FFFFFF"/>
                </a:solidFill>
                <a:latin typeface="Trebuchet MS"/>
                <a:cs typeface="Trebuchet MS"/>
              </a:rPr>
              <a:t>Готовые</a:t>
            </a:r>
            <a:r>
              <a:rPr sz="2200" b="1" spc="4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spc="-11" dirty="0">
                <a:solidFill>
                  <a:srgbClr val="FFFFFF"/>
                </a:solidFill>
                <a:latin typeface="Trebuchet MS"/>
                <a:cs typeface="Trebuchet MS"/>
              </a:rPr>
              <a:t>материалы</a:t>
            </a:r>
            <a:endParaRPr sz="2200" dirty="0">
              <a:latin typeface="Trebuchet MS"/>
              <a:cs typeface="Trebuchet MS"/>
            </a:endParaRPr>
          </a:p>
        </p:txBody>
      </p:sp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91592" y="3920917"/>
            <a:ext cx="4724644" cy="3500759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90130" y="4374687"/>
            <a:ext cx="5230197" cy="3188163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7183542" y="3979740"/>
            <a:ext cx="1639685" cy="472588"/>
          </a:xfrm>
          <a:prstGeom prst="rect">
            <a:avLst/>
          </a:prstGeom>
          <a:solidFill>
            <a:srgbClr val="11AEA7"/>
          </a:solidFill>
        </p:spPr>
        <p:txBody>
          <a:bodyPr vert="horz" wrap="square" lIns="0" tIns="41298" rIns="0" bIns="0" rtlCol="0">
            <a:spAutoFit/>
          </a:bodyPr>
          <a:lstStyle/>
          <a:p>
            <a:pPr marL="307283" marR="309383">
              <a:spcBef>
                <a:spcPts val="325"/>
              </a:spcBef>
            </a:pPr>
            <a:r>
              <a:rPr sz="1400" spc="-11" dirty="0">
                <a:solidFill>
                  <a:srgbClr val="FFFFFF"/>
                </a:solidFill>
                <a:latin typeface="Trebuchet MS"/>
                <a:cs typeface="Trebuchet MS"/>
              </a:rPr>
              <a:t>социальные </a:t>
            </a:r>
            <a:r>
              <a:rPr sz="1400" spc="-22" dirty="0">
                <a:solidFill>
                  <a:srgbClr val="FFFFFF"/>
                </a:solidFill>
                <a:latin typeface="Trebuchet MS"/>
                <a:cs typeface="Trebuchet MS"/>
              </a:rPr>
              <a:t>сети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246434" y="3892347"/>
            <a:ext cx="1181301" cy="344788"/>
          </a:xfrm>
          <a:prstGeom prst="rect">
            <a:avLst/>
          </a:prstGeom>
          <a:solidFill>
            <a:srgbClr val="11AEA7"/>
          </a:solidFill>
        </p:spPr>
        <p:txBody>
          <a:bodyPr vert="horz" wrap="square" lIns="0" tIns="128093" rIns="0" bIns="0" rtlCol="0">
            <a:spAutoFit/>
          </a:bodyPr>
          <a:lstStyle/>
          <a:p>
            <a:pPr marL="195289">
              <a:spcBef>
                <a:spcPts val="1009"/>
              </a:spcBef>
            </a:pPr>
            <a:r>
              <a:rPr sz="1400" spc="-11" dirty="0">
                <a:solidFill>
                  <a:srgbClr val="FFFFFF"/>
                </a:solidFill>
                <a:latin typeface="Trebuchet MS"/>
                <a:cs typeface="Trebuchet MS"/>
              </a:rPr>
              <a:t>плакаты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770087" y="6779674"/>
            <a:ext cx="1995895" cy="767193"/>
          </a:xfrm>
          <a:prstGeom prst="rect">
            <a:avLst/>
          </a:prstGeom>
          <a:solidFill>
            <a:srgbClr val="11AEA7"/>
          </a:solidFill>
        </p:spPr>
        <p:txBody>
          <a:bodyPr vert="horz" wrap="square" lIns="0" tIns="119693" rIns="0" bIns="0" rtlCol="0">
            <a:spAutoFit/>
          </a:bodyPr>
          <a:lstStyle/>
          <a:p>
            <a:pPr marL="187589">
              <a:spcBef>
                <a:spcPts val="942"/>
              </a:spcBef>
            </a:pPr>
            <a:r>
              <a:rPr sz="1400" spc="-11" dirty="0">
                <a:solidFill>
                  <a:srgbClr val="FFFFFF"/>
                </a:solidFill>
                <a:latin typeface="Trebuchet MS"/>
                <a:cs typeface="Trebuchet MS"/>
              </a:rPr>
              <a:t>экраны</a:t>
            </a:r>
            <a:endParaRPr sz="1400" dirty="0">
              <a:latin typeface="Trebuchet MS"/>
              <a:cs typeface="Trebuchet MS"/>
            </a:endParaRPr>
          </a:p>
          <a:p>
            <a:pPr marL="187589" marR="181990"/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z="1400" spc="-88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11" dirty="0">
                <a:solidFill>
                  <a:srgbClr val="FFFFFF"/>
                </a:solidFill>
                <a:latin typeface="Trebuchet MS"/>
                <a:cs typeface="Trebuchet MS"/>
              </a:rPr>
              <a:t>образовательных организациях</a:t>
            </a:r>
            <a:endParaRPr sz="1400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957" y="2483976"/>
            <a:ext cx="8117946" cy="5079014"/>
          </a:xfrm>
          <a:custGeom>
            <a:avLst/>
            <a:gdLst/>
            <a:ahLst/>
            <a:cxnLst/>
            <a:rect l="l" t="t" r="r" b="b"/>
            <a:pathLst>
              <a:path w="7366000" h="4605655">
                <a:moveTo>
                  <a:pt x="7365492" y="0"/>
                </a:moveTo>
                <a:lnTo>
                  <a:pt x="0" y="0"/>
                </a:lnTo>
                <a:lnTo>
                  <a:pt x="0" y="4605528"/>
                </a:lnTo>
                <a:lnTo>
                  <a:pt x="7365492" y="4605528"/>
                </a:lnTo>
                <a:lnTo>
                  <a:pt x="7365492" y="0"/>
                </a:lnTo>
                <a:close/>
              </a:path>
            </a:pathLst>
          </a:custGeom>
          <a:solidFill>
            <a:srgbClr val="11AE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96601" y="1032765"/>
            <a:ext cx="12249759" cy="381537"/>
          </a:xfrm>
          <a:prstGeom prst="rect">
            <a:avLst/>
          </a:prstGeom>
        </p:spPr>
        <p:txBody>
          <a:bodyPr vert="horz" wrap="square" lIns="0" tIns="73047" rIns="0" bIns="0" rtlCol="0">
            <a:spAutoFit/>
          </a:bodyPr>
          <a:lstStyle/>
          <a:p>
            <a:pPr marL="1798898">
              <a:spcBef>
                <a:spcPts val="105"/>
              </a:spcBef>
            </a:pPr>
            <a:r>
              <a:rPr spc="231" dirty="0"/>
              <a:t>АРХИВ</a:t>
            </a:r>
            <a:r>
              <a:rPr spc="-231" dirty="0"/>
              <a:t> </a:t>
            </a:r>
            <a:r>
              <a:rPr spc="182" dirty="0"/>
              <a:t>ЗАДАНИЙ</a:t>
            </a:r>
            <a:r>
              <a:rPr spc="-231" dirty="0"/>
              <a:t> </a:t>
            </a:r>
            <a:r>
              <a:rPr spc="243" dirty="0"/>
              <a:t>ПРОШЛЫХ</a:t>
            </a:r>
            <a:r>
              <a:rPr spc="-204" dirty="0"/>
              <a:t> </a:t>
            </a:r>
            <a:r>
              <a:rPr spc="28" dirty="0"/>
              <a:t>ЛЕТ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56687" y="3514344"/>
            <a:ext cx="3007139" cy="2221726"/>
          </a:xfrm>
          <a:prstGeom prst="rect">
            <a:avLst/>
          </a:prstGeom>
        </p:spPr>
        <p:txBody>
          <a:bodyPr vert="horz" wrap="square" lIns="0" tIns="13299" rIns="0" bIns="0" rtlCol="0">
            <a:spAutoFit/>
          </a:bodyPr>
          <a:lstStyle/>
          <a:p>
            <a:pPr marL="300983" indent="-286984">
              <a:lnSpc>
                <a:spcPts val="2110"/>
              </a:lnSpc>
              <a:spcBef>
                <a:spcPts val="105"/>
              </a:spcBef>
              <a:buFont typeface="Times New Roman"/>
              <a:buChar char="●"/>
              <a:tabLst>
                <a:tab pos="300983" algn="l"/>
              </a:tabLst>
            </a:pPr>
            <a:r>
              <a:rPr spc="-11" dirty="0">
                <a:solidFill>
                  <a:srgbClr val="FFFFFF"/>
                </a:solidFill>
                <a:latin typeface="Trebuchet MS"/>
                <a:cs typeface="Trebuchet MS"/>
              </a:rPr>
              <a:t>Познакомиться</a:t>
            </a:r>
            <a:endParaRPr dirty="0">
              <a:latin typeface="Trebuchet MS"/>
              <a:cs typeface="Trebuchet MS"/>
            </a:endParaRPr>
          </a:p>
          <a:p>
            <a:pPr marL="13999">
              <a:lnSpc>
                <a:spcPts val="2110"/>
              </a:lnSpc>
            </a:pPr>
            <a:r>
              <a:rPr spc="-11" dirty="0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spc="-126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форматом</a:t>
            </a:r>
            <a:r>
              <a:rPr spc="-126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pc="-11" dirty="0">
                <a:solidFill>
                  <a:srgbClr val="FFFFFF"/>
                </a:solidFill>
                <a:latin typeface="Trebuchet MS"/>
                <a:cs typeface="Trebuchet MS"/>
              </a:rPr>
              <a:t>заданий</a:t>
            </a:r>
            <a:endParaRPr dirty="0">
              <a:latin typeface="Trebuchet MS"/>
              <a:cs typeface="Trebuchet MS"/>
            </a:endParaRPr>
          </a:p>
          <a:p>
            <a:pPr>
              <a:spcBef>
                <a:spcPts val="83"/>
              </a:spcBef>
            </a:pPr>
            <a:endParaRPr dirty="0">
              <a:latin typeface="Trebuchet MS"/>
              <a:cs typeface="Trebuchet MS"/>
            </a:endParaRPr>
          </a:p>
          <a:p>
            <a:pPr marL="300983" indent="-286984">
              <a:lnSpc>
                <a:spcPts val="2110"/>
              </a:lnSpc>
              <a:buFont typeface="Times New Roman"/>
              <a:buChar char="●"/>
              <a:tabLst>
                <a:tab pos="300983" algn="l"/>
              </a:tabLst>
            </a:pP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Посмотреть</a:t>
            </a:r>
            <a:r>
              <a:rPr spc="9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pc="-11" dirty="0">
                <a:solidFill>
                  <a:srgbClr val="FFFFFF"/>
                </a:solidFill>
                <a:latin typeface="Trebuchet MS"/>
                <a:cs typeface="Trebuchet MS"/>
              </a:rPr>
              <a:t>возможности</a:t>
            </a:r>
            <a:endParaRPr dirty="0">
              <a:latin typeface="Trebuchet MS"/>
              <a:cs typeface="Trebuchet MS"/>
            </a:endParaRPr>
          </a:p>
          <a:p>
            <a:pPr marL="13999">
              <a:lnSpc>
                <a:spcPts val="2110"/>
              </a:lnSpc>
            </a:pP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тестовой</a:t>
            </a:r>
            <a:r>
              <a:rPr spc="-8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pc="-11" dirty="0">
                <a:solidFill>
                  <a:srgbClr val="FFFFFF"/>
                </a:solidFill>
                <a:latin typeface="Trebuchet MS"/>
                <a:cs typeface="Trebuchet MS"/>
              </a:rPr>
              <a:t>системы</a:t>
            </a:r>
            <a:endParaRPr dirty="0">
              <a:latin typeface="Trebuchet MS"/>
              <a:cs typeface="Trebuchet MS"/>
            </a:endParaRPr>
          </a:p>
          <a:p>
            <a:pPr>
              <a:spcBef>
                <a:spcPts val="160"/>
              </a:spcBef>
            </a:pPr>
            <a:endParaRPr dirty="0">
              <a:latin typeface="Trebuchet MS"/>
              <a:cs typeface="Trebuchet MS"/>
            </a:endParaRPr>
          </a:p>
          <a:p>
            <a:pPr marL="13999" marR="144892" indent="286984">
              <a:lnSpc>
                <a:spcPts val="2105"/>
              </a:lnSpc>
              <a:buFont typeface="Times New Roman"/>
              <a:buChar char="●"/>
              <a:tabLst>
                <a:tab pos="300983" algn="l"/>
              </a:tabLst>
            </a:pP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Возможность</a:t>
            </a:r>
            <a:r>
              <a:rPr spc="19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pc="-11" dirty="0">
                <a:solidFill>
                  <a:srgbClr val="FFFFFF"/>
                </a:solidFill>
                <a:latin typeface="Trebuchet MS"/>
                <a:cs typeface="Trebuchet MS"/>
              </a:rPr>
              <a:t>проверить </a:t>
            </a:r>
            <a:r>
              <a:rPr dirty="0">
                <a:solidFill>
                  <a:srgbClr val="FFFFFF"/>
                </a:solidFill>
                <a:latin typeface="Trebuchet MS"/>
                <a:cs typeface="Trebuchet MS"/>
              </a:rPr>
              <a:t>свои</a:t>
            </a:r>
            <a:r>
              <a:rPr spc="-72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pc="-11" dirty="0">
                <a:solidFill>
                  <a:srgbClr val="FFFFFF"/>
                </a:solidFill>
                <a:latin typeface="Trebuchet MS"/>
                <a:cs typeface="Trebuchet MS"/>
              </a:rPr>
              <a:t>знания</a:t>
            </a:r>
            <a:endParaRPr dirty="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75415" y="1700801"/>
            <a:ext cx="7961184" cy="5315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733" y="810768"/>
            <a:ext cx="6568639" cy="175455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4566" y="2869724"/>
            <a:ext cx="4806307" cy="407507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38858" y="145592"/>
            <a:ext cx="6301587" cy="191320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27908" y="2409785"/>
            <a:ext cx="4370427" cy="4186470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360425" y="2699766"/>
            <a:ext cx="4704715" cy="417830"/>
          </a:xfrm>
          <a:custGeom>
            <a:avLst/>
            <a:gdLst/>
            <a:ahLst/>
            <a:cxnLst/>
            <a:rect l="l" t="t" r="r" b="b"/>
            <a:pathLst>
              <a:path w="4704715" h="417830">
                <a:moveTo>
                  <a:pt x="0" y="417575"/>
                </a:moveTo>
                <a:lnTo>
                  <a:pt x="4704588" y="417575"/>
                </a:lnTo>
                <a:lnTo>
                  <a:pt x="4704588" y="0"/>
                </a:lnTo>
                <a:lnTo>
                  <a:pt x="0" y="0"/>
                </a:lnTo>
                <a:lnTo>
                  <a:pt x="0" y="417575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19138" y="2326386"/>
            <a:ext cx="4704715" cy="416559"/>
          </a:xfrm>
          <a:custGeom>
            <a:avLst/>
            <a:gdLst/>
            <a:ahLst/>
            <a:cxnLst/>
            <a:rect l="l" t="t" r="r" b="b"/>
            <a:pathLst>
              <a:path w="4704715" h="416560">
                <a:moveTo>
                  <a:pt x="0" y="416051"/>
                </a:moveTo>
                <a:lnTo>
                  <a:pt x="4704588" y="416051"/>
                </a:lnTo>
                <a:lnTo>
                  <a:pt x="4704588" y="0"/>
                </a:lnTo>
                <a:lnTo>
                  <a:pt x="0" y="0"/>
                </a:lnTo>
                <a:lnTo>
                  <a:pt x="0" y="416051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95933" y="2161794"/>
            <a:ext cx="3781425" cy="417830"/>
          </a:xfrm>
          <a:custGeom>
            <a:avLst/>
            <a:gdLst/>
            <a:ahLst/>
            <a:cxnLst/>
            <a:rect l="l" t="t" r="r" b="b"/>
            <a:pathLst>
              <a:path w="3781425" h="417830">
                <a:moveTo>
                  <a:pt x="0" y="417575"/>
                </a:moveTo>
                <a:lnTo>
                  <a:pt x="3781044" y="417575"/>
                </a:lnTo>
                <a:lnTo>
                  <a:pt x="3781044" y="0"/>
                </a:lnTo>
                <a:lnTo>
                  <a:pt x="0" y="0"/>
                </a:lnTo>
                <a:lnTo>
                  <a:pt x="0" y="417575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34478" y="1764030"/>
            <a:ext cx="3781425" cy="417830"/>
          </a:xfrm>
          <a:custGeom>
            <a:avLst/>
            <a:gdLst/>
            <a:ahLst/>
            <a:cxnLst/>
            <a:rect l="l" t="t" r="r" b="b"/>
            <a:pathLst>
              <a:path w="3781425" h="417830">
                <a:moveTo>
                  <a:pt x="0" y="417575"/>
                </a:moveTo>
                <a:lnTo>
                  <a:pt x="3781044" y="417575"/>
                </a:lnTo>
                <a:lnTo>
                  <a:pt x="3781044" y="0"/>
                </a:lnTo>
                <a:lnTo>
                  <a:pt x="0" y="0"/>
                </a:lnTo>
                <a:lnTo>
                  <a:pt x="0" y="417575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altLang="en-US">
              <a:solidFill>
                <a:srgbClr val="E08EEE"/>
              </a:solidFill>
            </a:endParaRPr>
          </a:p>
        </p:txBody>
      </p:sp>
      <p:pic>
        <p:nvPicPr>
          <p:cNvPr id="5" name="Рисунок 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23066" y="2140007"/>
            <a:ext cx="11377721" cy="4923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/>
        </p:nvSpPr>
        <p:spPr>
          <a:xfrm>
            <a:off x="1063731" y="542705"/>
            <a:ext cx="11589068" cy="146180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00788" tIns="50394" rIns="100788" bIns="50394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100" b="1" dirty="0" smtClean="0">
                <a:solidFill>
                  <a:schemeClr val="bg1"/>
                </a:solidFill>
              </a:rPr>
              <a:t>Продвинутые</a:t>
            </a:r>
            <a:r>
              <a:rPr lang="en-US" altLang="ru-RU" sz="3100" b="1" dirty="0" smtClean="0">
                <a:solidFill>
                  <a:schemeClr val="bg1"/>
                </a:solidFill>
              </a:rPr>
              <a:t> </a:t>
            </a:r>
            <a:r>
              <a:rPr lang="en-US" altLang="en-US" sz="3100" b="1" dirty="0" smtClean="0">
                <a:solidFill>
                  <a:schemeClr val="bg1"/>
                </a:solidFill>
              </a:rPr>
              <a:t>курсы</a:t>
            </a:r>
            <a:r>
              <a:rPr lang="en-US" altLang="ru-RU" sz="3100" b="1" dirty="0" smtClean="0">
                <a:solidFill>
                  <a:schemeClr val="bg1"/>
                </a:solidFill>
              </a:rPr>
              <a:t> </a:t>
            </a:r>
            <a:r>
              <a:rPr lang="en-US" altLang="en-US" sz="3100" b="1" dirty="0" smtClean="0">
                <a:solidFill>
                  <a:schemeClr val="bg1"/>
                </a:solidFill>
              </a:rPr>
              <a:t>для</a:t>
            </a:r>
            <a:r>
              <a:rPr lang="en-US" altLang="ru-RU" sz="3100" b="1" dirty="0" smtClean="0">
                <a:solidFill>
                  <a:schemeClr val="bg1"/>
                </a:solidFill>
              </a:rPr>
              <a:t> </a:t>
            </a:r>
            <a:r>
              <a:rPr lang="en-US" altLang="en-US" sz="3100" b="1" dirty="0" smtClean="0">
                <a:solidFill>
                  <a:schemeClr val="bg1"/>
                </a:solidFill>
              </a:rPr>
              <a:t>школьников</a:t>
            </a:r>
            <a:r>
              <a:rPr lang="en-US" altLang="ru-RU" sz="3100" b="1" dirty="0" smtClean="0">
                <a:solidFill>
                  <a:schemeClr val="bg1"/>
                </a:solidFill>
              </a:rPr>
              <a:t>, </a:t>
            </a:r>
            <a:r>
              <a:rPr lang="en-US" altLang="en-US" sz="3100" b="1" dirty="0" smtClean="0">
                <a:solidFill>
                  <a:schemeClr val="bg1"/>
                </a:solidFill>
              </a:rPr>
              <a:t>учителей</a:t>
            </a:r>
            <a:r>
              <a:rPr lang="en-US" altLang="ru-RU" sz="3100" b="1" dirty="0" smtClean="0">
                <a:solidFill>
                  <a:schemeClr val="bg1"/>
                </a:solidFill>
              </a:rPr>
              <a:t> </a:t>
            </a:r>
            <a:r>
              <a:rPr lang="en-US" altLang="en-US" sz="3100" b="1" dirty="0" smtClean="0">
                <a:solidFill>
                  <a:schemeClr val="bg1"/>
                </a:solidFill>
              </a:rPr>
              <a:t>и всех</a:t>
            </a:r>
            <a:r>
              <a:rPr lang="en-US" altLang="ru-RU" sz="3100" b="1" dirty="0" smtClean="0">
                <a:solidFill>
                  <a:schemeClr val="bg1"/>
                </a:solidFill>
              </a:rPr>
              <a:t> </a:t>
            </a:r>
            <a:r>
              <a:rPr lang="en-US" altLang="en-US" sz="3100" b="1" dirty="0" smtClean="0">
                <a:solidFill>
                  <a:schemeClr val="bg1"/>
                </a:solidFill>
              </a:rPr>
              <a:t>желающих</a:t>
            </a:r>
            <a:r>
              <a:rPr lang="ru-RU" altLang="en-US" sz="3100" b="1" dirty="0" smtClean="0">
                <a:solidFill>
                  <a:schemeClr val="bg1"/>
                </a:solidFill>
              </a:rPr>
              <a:t> - Сириус.Курсы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92300" y="-409575"/>
            <a:ext cx="24003000" cy="137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329" y="984885"/>
            <a:ext cx="348170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i="1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 panose="020F0502020204030204"/>
                <a:cs typeface="Calibri" panose="020F0502020204030204"/>
                <a:hlinkClick r:id="rId2"/>
              </a:rPr>
              <a:t>http://vserosolimp.edsoo.ru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1594" y="901557"/>
            <a:ext cx="7271537" cy="351053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2224" y="118872"/>
            <a:ext cx="1645894" cy="25755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2232" y="455676"/>
            <a:ext cx="1033251" cy="271246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887730" y="3723894"/>
            <a:ext cx="5256530" cy="579120"/>
          </a:xfrm>
          <a:custGeom>
            <a:avLst/>
            <a:gdLst/>
            <a:ahLst/>
            <a:cxnLst/>
            <a:rect l="l" t="t" r="r" b="b"/>
            <a:pathLst>
              <a:path w="5256530" h="579120">
                <a:moveTo>
                  <a:pt x="0" y="579120"/>
                </a:moveTo>
                <a:lnTo>
                  <a:pt x="5256276" y="579120"/>
                </a:lnTo>
                <a:lnTo>
                  <a:pt x="5256276" y="0"/>
                </a:lnTo>
                <a:lnTo>
                  <a:pt x="0" y="0"/>
                </a:lnTo>
                <a:lnTo>
                  <a:pt x="0" y="579120"/>
                </a:lnTo>
                <a:close/>
              </a:path>
            </a:pathLst>
          </a:custGeom>
          <a:ln w="25399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07986" y="3779393"/>
            <a:ext cx="548640" cy="368935"/>
          </a:xfrm>
          <a:custGeom>
            <a:avLst/>
            <a:gdLst/>
            <a:ahLst/>
            <a:cxnLst/>
            <a:rect l="l" t="t" r="r" b="b"/>
            <a:pathLst>
              <a:path w="548640" h="368935">
                <a:moveTo>
                  <a:pt x="435356" y="336550"/>
                </a:moveTo>
                <a:lnTo>
                  <a:pt x="407670" y="252349"/>
                </a:lnTo>
                <a:lnTo>
                  <a:pt x="55626" y="368681"/>
                </a:lnTo>
                <a:lnTo>
                  <a:pt x="0" y="200406"/>
                </a:lnTo>
                <a:lnTo>
                  <a:pt x="352044" y="84074"/>
                </a:lnTo>
                <a:lnTo>
                  <a:pt x="324231" y="0"/>
                </a:lnTo>
                <a:lnTo>
                  <a:pt x="548132" y="112649"/>
                </a:lnTo>
                <a:lnTo>
                  <a:pt x="435356" y="336550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76736" y="1941699"/>
            <a:ext cx="5292490" cy="5293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44252" y="1074282"/>
            <a:ext cx="6348095" cy="547370"/>
            <a:chOff x="3495992" y="958532"/>
            <a:chExt cx="6348095" cy="547370"/>
          </a:xfrm>
        </p:grpSpPr>
        <p:sp>
          <p:nvSpPr>
            <p:cNvPr id="3" name="object 3"/>
            <p:cNvSpPr/>
            <p:nvPr/>
          </p:nvSpPr>
          <p:spPr>
            <a:xfrm>
              <a:off x="3509009" y="971550"/>
              <a:ext cx="6322060" cy="521334"/>
            </a:xfrm>
            <a:custGeom>
              <a:avLst/>
              <a:gdLst/>
              <a:ahLst/>
              <a:cxnLst/>
              <a:rect l="l" t="t" r="r" b="b"/>
              <a:pathLst>
                <a:path w="6322059" h="521334">
                  <a:moveTo>
                    <a:pt x="6234684" y="0"/>
                  </a:moveTo>
                  <a:lnTo>
                    <a:pt x="86867" y="0"/>
                  </a:lnTo>
                  <a:lnTo>
                    <a:pt x="53042" y="6822"/>
                  </a:lnTo>
                  <a:lnTo>
                    <a:pt x="25431" y="25431"/>
                  </a:lnTo>
                  <a:lnTo>
                    <a:pt x="6822" y="53042"/>
                  </a:lnTo>
                  <a:lnTo>
                    <a:pt x="0" y="86868"/>
                  </a:lnTo>
                  <a:lnTo>
                    <a:pt x="0" y="434340"/>
                  </a:lnTo>
                  <a:lnTo>
                    <a:pt x="6822" y="468165"/>
                  </a:lnTo>
                  <a:lnTo>
                    <a:pt x="25431" y="495776"/>
                  </a:lnTo>
                  <a:lnTo>
                    <a:pt x="53042" y="514385"/>
                  </a:lnTo>
                  <a:lnTo>
                    <a:pt x="86867" y="521208"/>
                  </a:lnTo>
                  <a:lnTo>
                    <a:pt x="6234684" y="521208"/>
                  </a:lnTo>
                  <a:lnTo>
                    <a:pt x="6268509" y="514385"/>
                  </a:lnTo>
                  <a:lnTo>
                    <a:pt x="6296120" y="495776"/>
                  </a:lnTo>
                  <a:lnTo>
                    <a:pt x="6314729" y="468165"/>
                  </a:lnTo>
                  <a:lnTo>
                    <a:pt x="6321551" y="434340"/>
                  </a:lnTo>
                  <a:lnTo>
                    <a:pt x="6321551" y="86868"/>
                  </a:lnTo>
                  <a:lnTo>
                    <a:pt x="6314729" y="53042"/>
                  </a:lnTo>
                  <a:lnTo>
                    <a:pt x="6296120" y="25431"/>
                  </a:lnTo>
                  <a:lnTo>
                    <a:pt x="6268509" y="6822"/>
                  </a:lnTo>
                  <a:lnTo>
                    <a:pt x="6234684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09009" y="971550"/>
              <a:ext cx="6322060" cy="521334"/>
            </a:xfrm>
            <a:custGeom>
              <a:avLst/>
              <a:gdLst/>
              <a:ahLst/>
              <a:cxnLst/>
              <a:rect l="l" t="t" r="r" b="b"/>
              <a:pathLst>
                <a:path w="6322059" h="521334">
                  <a:moveTo>
                    <a:pt x="0" y="86868"/>
                  </a:moveTo>
                  <a:lnTo>
                    <a:pt x="6822" y="53042"/>
                  </a:lnTo>
                  <a:lnTo>
                    <a:pt x="25431" y="25431"/>
                  </a:lnTo>
                  <a:lnTo>
                    <a:pt x="53042" y="6822"/>
                  </a:lnTo>
                  <a:lnTo>
                    <a:pt x="86867" y="0"/>
                  </a:lnTo>
                  <a:lnTo>
                    <a:pt x="6234684" y="0"/>
                  </a:lnTo>
                  <a:lnTo>
                    <a:pt x="6268509" y="6822"/>
                  </a:lnTo>
                  <a:lnTo>
                    <a:pt x="6296120" y="25431"/>
                  </a:lnTo>
                  <a:lnTo>
                    <a:pt x="6314729" y="53042"/>
                  </a:lnTo>
                  <a:lnTo>
                    <a:pt x="6321551" y="86868"/>
                  </a:lnTo>
                  <a:lnTo>
                    <a:pt x="6321551" y="434340"/>
                  </a:lnTo>
                  <a:lnTo>
                    <a:pt x="6314729" y="468165"/>
                  </a:lnTo>
                  <a:lnTo>
                    <a:pt x="6296120" y="495776"/>
                  </a:lnTo>
                  <a:lnTo>
                    <a:pt x="6268509" y="514385"/>
                  </a:lnTo>
                  <a:lnTo>
                    <a:pt x="6234684" y="521208"/>
                  </a:lnTo>
                  <a:lnTo>
                    <a:pt x="86867" y="521208"/>
                  </a:lnTo>
                  <a:lnTo>
                    <a:pt x="53042" y="514385"/>
                  </a:lnTo>
                  <a:lnTo>
                    <a:pt x="25431" y="495776"/>
                  </a:lnTo>
                  <a:lnTo>
                    <a:pt x="6822" y="468165"/>
                  </a:lnTo>
                  <a:lnTo>
                    <a:pt x="0" y="434340"/>
                  </a:lnTo>
                  <a:lnTo>
                    <a:pt x="0" y="86868"/>
                  </a:lnTo>
                  <a:close/>
                </a:path>
              </a:pathLst>
            </a:custGeom>
            <a:ln w="25908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678807" y="1153118"/>
            <a:ext cx="4691508" cy="321234"/>
          </a:xfrm>
          <a:prstGeom prst="rect">
            <a:avLst/>
          </a:prstGeom>
        </p:spPr>
        <p:txBody>
          <a:bodyPr vert="horz" wrap="square" lIns="0" tIns="13327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Предметно-методические</a:t>
            </a:r>
            <a:r>
              <a:rPr sz="2000" b="1" spc="-3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комиссии</a:t>
            </a:r>
            <a:endParaRPr sz="2000" dirty="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374108" y="1885912"/>
            <a:ext cx="4879975" cy="936787"/>
            <a:chOff x="1385252" y="1821116"/>
            <a:chExt cx="4879975" cy="763905"/>
          </a:xfrm>
        </p:grpSpPr>
        <p:sp>
          <p:nvSpPr>
            <p:cNvPr id="7" name="object 7"/>
            <p:cNvSpPr/>
            <p:nvPr/>
          </p:nvSpPr>
          <p:spPr>
            <a:xfrm>
              <a:off x="1398269" y="1834134"/>
              <a:ext cx="4853940" cy="737870"/>
            </a:xfrm>
            <a:custGeom>
              <a:avLst/>
              <a:gdLst/>
              <a:ahLst/>
              <a:cxnLst/>
              <a:rect l="l" t="t" r="r" b="b"/>
              <a:pathLst>
                <a:path w="4853940" h="737869">
                  <a:moveTo>
                    <a:pt x="4731004" y="0"/>
                  </a:moveTo>
                  <a:lnTo>
                    <a:pt x="122936" y="0"/>
                  </a:lnTo>
                  <a:lnTo>
                    <a:pt x="75062" y="9653"/>
                  </a:lnTo>
                  <a:lnTo>
                    <a:pt x="35988" y="35988"/>
                  </a:lnTo>
                  <a:lnTo>
                    <a:pt x="9653" y="75062"/>
                  </a:lnTo>
                  <a:lnTo>
                    <a:pt x="0" y="122935"/>
                  </a:lnTo>
                  <a:lnTo>
                    <a:pt x="0" y="614679"/>
                  </a:lnTo>
                  <a:lnTo>
                    <a:pt x="9653" y="662553"/>
                  </a:lnTo>
                  <a:lnTo>
                    <a:pt x="35988" y="701627"/>
                  </a:lnTo>
                  <a:lnTo>
                    <a:pt x="75062" y="727962"/>
                  </a:lnTo>
                  <a:lnTo>
                    <a:pt x="122936" y="737615"/>
                  </a:lnTo>
                  <a:lnTo>
                    <a:pt x="4731004" y="737615"/>
                  </a:lnTo>
                  <a:lnTo>
                    <a:pt x="4778877" y="727962"/>
                  </a:lnTo>
                  <a:lnTo>
                    <a:pt x="4817951" y="701627"/>
                  </a:lnTo>
                  <a:lnTo>
                    <a:pt x="4844286" y="662553"/>
                  </a:lnTo>
                  <a:lnTo>
                    <a:pt x="4853940" y="614679"/>
                  </a:lnTo>
                  <a:lnTo>
                    <a:pt x="4853940" y="122935"/>
                  </a:lnTo>
                  <a:lnTo>
                    <a:pt x="4844286" y="75062"/>
                  </a:lnTo>
                  <a:lnTo>
                    <a:pt x="4817951" y="35988"/>
                  </a:lnTo>
                  <a:lnTo>
                    <a:pt x="4778877" y="9653"/>
                  </a:lnTo>
                  <a:lnTo>
                    <a:pt x="4731004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98269" y="1834134"/>
              <a:ext cx="4853940" cy="737870"/>
            </a:xfrm>
            <a:custGeom>
              <a:avLst/>
              <a:gdLst/>
              <a:ahLst/>
              <a:cxnLst/>
              <a:rect l="l" t="t" r="r" b="b"/>
              <a:pathLst>
                <a:path w="4853940" h="737869">
                  <a:moveTo>
                    <a:pt x="0" y="122935"/>
                  </a:moveTo>
                  <a:lnTo>
                    <a:pt x="9653" y="75062"/>
                  </a:lnTo>
                  <a:lnTo>
                    <a:pt x="35988" y="35988"/>
                  </a:lnTo>
                  <a:lnTo>
                    <a:pt x="75062" y="9653"/>
                  </a:lnTo>
                  <a:lnTo>
                    <a:pt x="122936" y="0"/>
                  </a:lnTo>
                  <a:lnTo>
                    <a:pt x="4731004" y="0"/>
                  </a:lnTo>
                  <a:lnTo>
                    <a:pt x="4778877" y="9653"/>
                  </a:lnTo>
                  <a:lnTo>
                    <a:pt x="4817951" y="35988"/>
                  </a:lnTo>
                  <a:lnTo>
                    <a:pt x="4844286" y="75062"/>
                  </a:lnTo>
                  <a:lnTo>
                    <a:pt x="4853940" y="122935"/>
                  </a:lnTo>
                  <a:lnTo>
                    <a:pt x="4853940" y="614679"/>
                  </a:lnTo>
                  <a:lnTo>
                    <a:pt x="4844286" y="662553"/>
                  </a:lnTo>
                  <a:lnTo>
                    <a:pt x="4817951" y="701627"/>
                  </a:lnTo>
                  <a:lnTo>
                    <a:pt x="4778877" y="727962"/>
                  </a:lnTo>
                  <a:lnTo>
                    <a:pt x="4731004" y="737615"/>
                  </a:lnTo>
                  <a:lnTo>
                    <a:pt x="122936" y="737615"/>
                  </a:lnTo>
                  <a:lnTo>
                    <a:pt x="75062" y="727962"/>
                  </a:lnTo>
                  <a:lnTo>
                    <a:pt x="35988" y="701627"/>
                  </a:lnTo>
                  <a:lnTo>
                    <a:pt x="9653" y="662553"/>
                  </a:lnTo>
                  <a:lnTo>
                    <a:pt x="0" y="614679"/>
                  </a:lnTo>
                  <a:lnTo>
                    <a:pt x="0" y="122935"/>
                  </a:lnTo>
                  <a:close/>
                </a:path>
              </a:pathLst>
            </a:custGeom>
            <a:ln w="25907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915801" y="1875537"/>
            <a:ext cx="3815079" cy="936787"/>
          </a:xfrm>
          <a:prstGeom prst="rect">
            <a:avLst/>
          </a:prstGeom>
        </p:spPr>
        <p:txBody>
          <a:bodyPr vert="horz" wrap="square" lIns="0" tIns="13327" rIns="0" bIns="0" rtlCol="0">
            <a:spAutoFit/>
          </a:bodyPr>
          <a:lstStyle/>
          <a:p>
            <a:pPr marL="3175" algn="ctr">
              <a:spcBef>
                <a:spcPts val="105"/>
              </a:spcBef>
            </a:pPr>
            <a:r>
              <a:rPr sz="20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муниципальная</a:t>
            </a:r>
            <a:endParaRPr sz="2000" dirty="0">
              <a:latin typeface="Calibri" panose="020F0502020204030204"/>
              <a:cs typeface="Calibri" panose="020F0502020204030204"/>
            </a:endParaRPr>
          </a:p>
          <a:p>
            <a:pPr algn="ctr">
              <a:spcBef>
                <a:spcPts val="10"/>
              </a:spcBef>
            </a:pPr>
            <a:r>
              <a:rPr sz="2000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предметно-методическая</a:t>
            </a:r>
            <a:r>
              <a:rPr sz="2000" spc="5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комиссия</a:t>
            </a:r>
            <a:endParaRPr sz="2000" dirty="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169500" y="1885912"/>
            <a:ext cx="4879975" cy="936787"/>
            <a:chOff x="7161212" y="1821116"/>
            <a:chExt cx="4879975" cy="763905"/>
          </a:xfrm>
        </p:grpSpPr>
        <p:sp>
          <p:nvSpPr>
            <p:cNvPr id="11" name="object 11"/>
            <p:cNvSpPr/>
            <p:nvPr/>
          </p:nvSpPr>
          <p:spPr>
            <a:xfrm>
              <a:off x="7174229" y="1834134"/>
              <a:ext cx="4853940" cy="737870"/>
            </a:xfrm>
            <a:custGeom>
              <a:avLst/>
              <a:gdLst/>
              <a:ahLst/>
              <a:cxnLst/>
              <a:rect l="l" t="t" r="r" b="b"/>
              <a:pathLst>
                <a:path w="4853940" h="737869">
                  <a:moveTo>
                    <a:pt x="4731004" y="0"/>
                  </a:moveTo>
                  <a:lnTo>
                    <a:pt x="122936" y="0"/>
                  </a:lnTo>
                  <a:lnTo>
                    <a:pt x="75062" y="9653"/>
                  </a:lnTo>
                  <a:lnTo>
                    <a:pt x="35988" y="35988"/>
                  </a:lnTo>
                  <a:lnTo>
                    <a:pt x="9653" y="75062"/>
                  </a:lnTo>
                  <a:lnTo>
                    <a:pt x="0" y="122935"/>
                  </a:lnTo>
                  <a:lnTo>
                    <a:pt x="0" y="614679"/>
                  </a:lnTo>
                  <a:lnTo>
                    <a:pt x="9653" y="662553"/>
                  </a:lnTo>
                  <a:lnTo>
                    <a:pt x="35988" y="701627"/>
                  </a:lnTo>
                  <a:lnTo>
                    <a:pt x="75062" y="727962"/>
                  </a:lnTo>
                  <a:lnTo>
                    <a:pt x="122936" y="737615"/>
                  </a:lnTo>
                  <a:lnTo>
                    <a:pt x="4731004" y="737615"/>
                  </a:lnTo>
                  <a:lnTo>
                    <a:pt x="4778877" y="727962"/>
                  </a:lnTo>
                  <a:lnTo>
                    <a:pt x="4817951" y="701627"/>
                  </a:lnTo>
                  <a:lnTo>
                    <a:pt x="4844286" y="662553"/>
                  </a:lnTo>
                  <a:lnTo>
                    <a:pt x="4853940" y="614679"/>
                  </a:lnTo>
                  <a:lnTo>
                    <a:pt x="4853940" y="122935"/>
                  </a:lnTo>
                  <a:lnTo>
                    <a:pt x="4844286" y="75062"/>
                  </a:lnTo>
                  <a:lnTo>
                    <a:pt x="4817951" y="35988"/>
                  </a:lnTo>
                  <a:lnTo>
                    <a:pt x="4778877" y="9653"/>
                  </a:lnTo>
                  <a:lnTo>
                    <a:pt x="4731004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174229" y="1834134"/>
              <a:ext cx="4853940" cy="737870"/>
            </a:xfrm>
            <a:custGeom>
              <a:avLst/>
              <a:gdLst/>
              <a:ahLst/>
              <a:cxnLst/>
              <a:rect l="l" t="t" r="r" b="b"/>
              <a:pathLst>
                <a:path w="4853940" h="737869">
                  <a:moveTo>
                    <a:pt x="0" y="122935"/>
                  </a:moveTo>
                  <a:lnTo>
                    <a:pt x="9653" y="75062"/>
                  </a:lnTo>
                  <a:lnTo>
                    <a:pt x="35988" y="35988"/>
                  </a:lnTo>
                  <a:lnTo>
                    <a:pt x="75062" y="9653"/>
                  </a:lnTo>
                  <a:lnTo>
                    <a:pt x="122936" y="0"/>
                  </a:lnTo>
                  <a:lnTo>
                    <a:pt x="4731004" y="0"/>
                  </a:lnTo>
                  <a:lnTo>
                    <a:pt x="4778877" y="9653"/>
                  </a:lnTo>
                  <a:lnTo>
                    <a:pt x="4817951" y="35988"/>
                  </a:lnTo>
                  <a:lnTo>
                    <a:pt x="4844286" y="75062"/>
                  </a:lnTo>
                  <a:lnTo>
                    <a:pt x="4853940" y="122935"/>
                  </a:lnTo>
                  <a:lnTo>
                    <a:pt x="4853940" y="614679"/>
                  </a:lnTo>
                  <a:lnTo>
                    <a:pt x="4844286" y="662553"/>
                  </a:lnTo>
                  <a:lnTo>
                    <a:pt x="4817951" y="701627"/>
                  </a:lnTo>
                  <a:lnTo>
                    <a:pt x="4778877" y="727962"/>
                  </a:lnTo>
                  <a:lnTo>
                    <a:pt x="4731004" y="737615"/>
                  </a:lnTo>
                  <a:lnTo>
                    <a:pt x="122936" y="737615"/>
                  </a:lnTo>
                  <a:lnTo>
                    <a:pt x="75062" y="727962"/>
                  </a:lnTo>
                  <a:lnTo>
                    <a:pt x="35988" y="701627"/>
                  </a:lnTo>
                  <a:lnTo>
                    <a:pt x="9653" y="662553"/>
                  </a:lnTo>
                  <a:lnTo>
                    <a:pt x="0" y="614679"/>
                  </a:lnTo>
                  <a:lnTo>
                    <a:pt x="0" y="122935"/>
                  </a:lnTo>
                  <a:close/>
                </a:path>
              </a:pathLst>
            </a:custGeom>
            <a:ln w="25907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692650" y="1875537"/>
            <a:ext cx="3815079" cy="936787"/>
          </a:xfrm>
          <a:prstGeom prst="rect">
            <a:avLst/>
          </a:prstGeom>
        </p:spPr>
        <p:txBody>
          <a:bodyPr vert="horz" wrap="square" lIns="0" tIns="13327" rIns="0" bIns="0" rtlCol="0">
            <a:spAutoFit/>
          </a:bodyPr>
          <a:lstStyle/>
          <a:p>
            <a:pPr marL="1270" algn="ctr">
              <a:spcBef>
                <a:spcPts val="105"/>
              </a:spcBef>
            </a:pPr>
            <a:r>
              <a:rPr sz="2000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региональная</a:t>
            </a:r>
            <a:endParaRPr sz="2000" dirty="0">
              <a:latin typeface="Calibri" panose="020F0502020204030204"/>
              <a:cs typeface="Calibri" panose="020F0502020204030204"/>
            </a:endParaRPr>
          </a:p>
          <a:p>
            <a:pPr algn="ctr">
              <a:spcBef>
                <a:spcPts val="10"/>
              </a:spcBef>
            </a:pPr>
            <a:r>
              <a:rPr sz="2000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предметно-методическая</a:t>
            </a:r>
            <a:r>
              <a:rPr sz="2000" spc="4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комиссия</a:t>
            </a:r>
            <a:endParaRPr sz="2000" dirty="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73545" y="2895536"/>
            <a:ext cx="12218035" cy="2738755"/>
            <a:chOff x="673544" y="2895536"/>
            <a:chExt cx="12218035" cy="2738755"/>
          </a:xfrm>
        </p:grpSpPr>
        <p:sp>
          <p:nvSpPr>
            <p:cNvPr id="15" name="object 15"/>
            <p:cNvSpPr/>
            <p:nvPr/>
          </p:nvSpPr>
          <p:spPr>
            <a:xfrm>
              <a:off x="686561" y="3682746"/>
              <a:ext cx="12192000" cy="1938655"/>
            </a:xfrm>
            <a:custGeom>
              <a:avLst/>
              <a:gdLst/>
              <a:ahLst/>
              <a:cxnLst/>
              <a:rect l="l" t="t" r="r" b="b"/>
              <a:pathLst>
                <a:path w="12192000" h="1938654">
                  <a:moveTo>
                    <a:pt x="11868912" y="0"/>
                  </a:moveTo>
                  <a:lnTo>
                    <a:pt x="323088" y="0"/>
                  </a:lnTo>
                  <a:lnTo>
                    <a:pt x="275344" y="3503"/>
                  </a:lnTo>
                  <a:lnTo>
                    <a:pt x="229776" y="13679"/>
                  </a:lnTo>
                  <a:lnTo>
                    <a:pt x="186882" y="30028"/>
                  </a:lnTo>
                  <a:lnTo>
                    <a:pt x="147163" y="52051"/>
                  </a:lnTo>
                  <a:lnTo>
                    <a:pt x="111119" y="79248"/>
                  </a:lnTo>
                  <a:lnTo>
                    <a:pt x="79248" y="111119"/>
                  </a:lnTo>
                  <a:lnTo>
                    <a:pt x="52051" y="147163"/>
                  </a:lnTo>
                  <a:lnTo>
                    <a:pt x="30028" y="186882"/>
                  </a:lnTo>
                  <a:lnTo>
                    <a:pt x="13679" y="229776"/>
                  </a:lnTo>
                  <a:lnTo>
                    <a:pt x="3503" y="275344"/>
                  </a:lnTo>
                  <a:lnTo>
                    <a:pt x="0" y="323088"/>
                  </a:lnTo>
                  <a:lnTo>
                    <a:pt x="0" y="1615440"/>
                  </a:lnTo>
                  <a:lnTo>
                    <a:pt x="3503" y="1663183"/>
                  </a:lnTo>
                  <a:lnTo>
                    <a:pt x="13679" y="1708751"/>
                  </a:lnTo>
                  <a:lnTo>
                    <a:pt x="30028" y="1751645"/>
                  </a:lnTo>
                  <a:lnTo>
                    <a:pt x="52051" y="1791364"/>
                  </a:lnTo>
                  <a:lnTo>
                    <a:pt x="79248" y="1827408"/>
                  </a:lnTo>
                  <a:lnTo>
                    <a:pt x="111119" y="1859279"/>
                  </a:lnTo>
                  <a:lnTo>
                    <a:pt x="147163" y="1886476"/>
                  </a:lnTo>
                  <a:lnTo>
                    <a:pt x="186882" y="1908499"/>
                  </a:lnTo>
                  <a:lnTo>
                    <a:pt x="229776" y="1924848"/>
                  </a:lnTo>
                  <a:lnTo>
                    <a:pt x="275344" y="1935024"/>
                  </a:lnTo>
                  <a:lnTo>
                    <a:pt x="323088" y="1938528"/>
                  </a:lnTo>
                  <a:lnTo>
                    <a:pt x="11868912" y="1938528"/>
                  </a:lnTo>
                  <a:lnTo>
                    <a:pt x="11916655" y="1935024"/>
                  </a:lnTo>
                  <a:lnTo>
                    <a:pt x="11962223" y="1924848"/>
                  </a:lnTo>
                  <a:lnTo>
                    <a:pt x="12005117" y="1908499"/>
                  </a:lnTo>
                  <a:lnTo>
                    <a:pt x="12044836" y="1886476"/>
                  </a:lnTo>
                  <a:lnTo>
                    <a:pt x="12080880" y="1859279"/>
                  </a:lnTo>
                  <a:lnTo>
                    <a:pt x="12112751" y="1827408"/>
                  </a:lnTo>
                  <a:lnTo>
                    <a:pt x="12139948" y="1791364"/>
                  </a:lnTo>
                  <a:lnTo>
                    <a:pt x="12161971" y="1751645"/>
                  </a:lnTo>
                  <a:lnTo>
                    <a:pt x="12178320" y="1708751"/>
                  </a:lnTo>
                  <a:lnTo>
                    <a:pt x="12188496" y="1663183"/>
                  </a:lnTo>
                  <a:lnTo>
                    <a:pt x="12192000" y="1615440"/>
                  </a:lnTo>
                  <a:lnTo>
                    <a:pt x="12192000" y="323088"/>
                  </a:lnTo>
                  <a:lnTo>
                    <a:pt x="12188496" y="275344"/>
                  </a:lnTo>
                  <a:lnTo>
                    <a:pt x="12178320" y="229776"/>
                  </a:lnTo>
                  <a:lnTo>
                    <a:pt x="12161971" y="186882"/>
                  </a:lnTo>
                  <a:lnTo>
                    <a:pt x="12139948" y="147163"/>
                  </a:lnTo>
                  <a:lnTo>
                    <a:pt x="12112751" y="111119"/>
                  </a:lnTo>
                  <a:lnTo>
                    <a:pt x="12080880" y="79248"/>
                  </a:lnTo>
                  <a:lnTo>
                    <a:pt x="12044836" y="52051"/>
                  </a:lnTo>
                  <a:lnTo>
                    <a:pt x="12005117" y="30028"/>
                  </a:lnTo>
                  <a:lnTo>
                    <a:pt x="11962223" y="13679"/>
                  </a:lnTo>
                  <a:lnTo>
                    <a:pt x="11916655" y="3503"/>
                  </a:lnTo>
                  <a:lnTo>
                    <a:pt x="11868912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86561" y="3682746"/>
              <a:ext cx="12192000" cy="1938655"/>
            </a:xfrm>
            <a:custGeom>
              <a:avLst/>
              <a:gdLst/>
              <a:ahLst/>
              <a:cxnLst/>
              <a:rect l="l" t="t" r="r" b="b"/>
              <a:pathLst>
                <a:path w="12192000" h="1938654">
                  <a:moveTo>
                    <a:pt x="0" y="323088"/>
                  </a:moveTo>
                  <a:lnTo>
                    <a:pt x="3503" y="275344"/>
                  </a:lnTo>
                  <a:lnTo>
                    <a:pt x="13679" y="229776"/>
                  </a:lnTo>
                  <a:lnTo>
                    <a:pt x="30028" y="186882"/>
                  </a:lnTo>
                  <a:lnTo>
                    <a:pt x="52051" y="147163"/>
                  </a:lnTo>
                  <a:lnTo>
                    <a:pt x="79248" y="111119"/>
                  </a:lnTo>
                  <a:lnTo>
                    <a:pt x="111119" y="79248"/>
                  </a:lnTo>
                  <a:lnTo>
                    <a:pt x="147163" y="52051"/>
                  </a:lnTo>
                  <a:lnTo>
                    <a:pt x="186882" y="30028"/>
                  </a:lnTo>
                  <a:lnTo>
                    <a:pt x="229776" y="13679"/>
                  </a:lnTo>
                  <a:lnTo>
                    <a:pt x="275344" y="3503"/>
                  </a:lnTo>
                  <a:lnTo>
                    <a:pt x="323088" y="0"/>
                  </a:lnTo>
                  <a:lnTo>
                    <a:pt x="11868912" y="0"/>
                  </a:lnTo>
                  <a:lnTo>
                    <a:pt x="11916655" y="3503"/>
                  </a:lnTo>
                  <a:lnTo>
                    <a:pt x="11962223" y="13679"/>
                  </a:lnTo>
                  <a:lnTo>
                    <a:pt x="12005117" y="30028"/>
                  </a:lnTo>
                  <a:lnTo>
                    <a:pt x="12044836" y="52051"/>
                  </a:lnTo>
                  <a:lnTo>
                    <a:pt x="12080880" y="79248"/>
                  </a:lnTo>
                  <a:lnTo>
                    <a:pt x="12112751" y="111119"/>
                  </a:lnTo>
                  <a:lnTo>
                    <a:pt x="12139948" y="147163"/>
                  </a:lnTo>
                  <a:lnTo>
                    <a:pt x="12161971" y="186882"/>
                  </a:lnTo>
                  <a:lnTo>
                    <a:pt x="12178320" y="229776"/>
                  </a:lnTo>
                  <a:lnTo>
                    <a:pt x="12188496" y="275344"/>
                  </a:lnTo>
                  <a:lnTo>
                    <a:pt x="12192000" y="323088"/>
                  </a:lnTo>
                  <a:lnTo>
                    <a:pt x="12192000" y="1615440"/>
                  </a:lnTo>
                  <a:lnTo>
                    <a:pt x="12188496" y="1663183"/>
                  </a:lnTo>
                  <a:lnTo>
                    <a:pt x="12178320" y="1708751"/>
                  </a:lnTo>
                  <a:lnTo>
                    <a:pt x="12161971" y="1751645"/>
                  </a:lnTo>
                  <a:lnTo>
                    <a:pt x="12139948" y="1791364"/>
                  </a:lnTo>
                  <a:lnTo>
                    <a:pt x="12112751" y="1827408"/>
                  </a:lnTo>
                  <a:lnTo>
                    <a:pt x="12080880" y="1859279"/>
                  </a:lnTo>
                  <a:lnTo>
                    <a:pt x="12044836" y="1886476"/>
                  </a:lnTo>
                  <a:lnTo>
                    <a:pt x="12005117" y="1908499"/>
                  </a:lnTo>
                  <a:lnTo>
                    <a:pt x="11962223" y="1924848"/>
                  </a:lnTo>
                  <a:lnTo>
                    <a:pt x="11916655" y="1935024"/>
                  </a:lnTo>
                  <a:lnTo>
                    <a:pt x="11868912" y="1938528"/>
                  </a:lnTo>
                  <a:lnTo>
                    <a:pt x="323088" y="1938528"/>
                  </a:lnTo>
                  <a:lnTo>
                    <a:pt x="275344" y="1935024"/>
                  </a:lnTo>
                  <a:lnTo>
                    <a:pt x="229776" y="1924848"/>
                  </a:lnTo>
                  <a:lnTo>
                    <a:pt x="186882" y="1908499"/>
                  </a:lnTo>
                  <a:lnTo>
                    <a:pt x="147163" y="1886476"/>
                  </a:lnTo>
                  <a:lnTo>
                    <a:pt x="111119" y="1859279"/>
                  </a:lnTo>
                  <a:lnTo>
                    <a:pt x="79248" y="1827408"/>
                  </a:lnTo>
                  <a:lnTo>
                    <a:pt x="52051" y="1791364"/>
                  </a:lnTo>
                  <a:lnTo>
                    <a:pt x="30028" y="1751645"/>
                  </a:lnTo>
                  <a:lnTo>
                    <a:pt x="13679" y="1708751"/>
                  </a:lnTo>
                  <a:lnTo>
                    <a:pt x="3503" y="1663183"/>
                  </a:lnTo>
                  <a:lnTo>
                    <a:pt x="0" y="1615440"/>
                  </a:lnTo>
                  <a:lnTo>
                    <a:pt x="0" y="323088"/>
                  </a:lnTo>
                  <a:close/>
                </a:path>
              </a:pathLst>
            </a:custGeom>
            <a:ln w="25908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421885" y="2908554"/>
              <a:ext cx="4853940" cy="437515"/>
            </a:xfrm>
            <a:custGeom>
              <a:avLst/>
              <a:gdLst/>
              <a:ahLst/>
              <a:cxnLst/>
              <a:rect l="l" t="t" r="r" b="b"/>
              <a:pathLst>
                <a:path w="4853940" h="437514">
                  <a:moveTo>
                    <a:pt x="4781042" y="0"/>
                  </a:moveTo>
                  <a:lnTo>
                    <a:pt x="72898" y="0"/>
                  </a:lnTo>
                  <a:lnTo>
                    <a:pt x="44523" y="5728"/>
                  </a:lnTo>
                  <a:lnTo>
                    <a:pt x="21351" y="21351"/>
                  </a:lnTo>
                  <a:lnTo>
                    <a:pt x="5728" y="44523"/>
                  </a:lnTo>
                  <a:lnTo>
                    <a:pt x="0" y="72898"/>
                  </a:lnTo>
                  <a:lnTo>
                    <a:pt x="0" y="364489"/>
                  </a:lnTo>
                  <a:lnTo>
                    <a:pt x="5728" y="392864"/>
                  </a:lnTo>
                  <a:lnTo>
                    <a:pt x="21351" y="416036"/>
                  </a:lnTo>
                  <a:lnTo>
                    <a:pt x="44523" y="431659"/>
                  </a:lnTo>
                  <a:lnTo>
                    <a:pt x="72898" y="437388"/>
                  </a:lnTo>
                  <a:lnTo>
                    <a:pt x="4781042" y="437388"/>
                  </a:lnTo>
                  <a:lnTo>
                    <a:pt x="4809416" y="431659"/>
                  </a:lnTo>
                  <a:lnTo>
                    <a:pt x="4832588" y="416036"/>
                  </a:lnTo>
                  <a:lnTo>
                    <a:pt x="4848211" y="392864"/>
                  </a:lnTo>
                  <a:lnTo>
                    <a:pt x="4853940" y="364489"/>
                  </a:lnTo>
                  <a:lnTo>
                    <a:pt x="4853940" y="72898"/>
                  </a:lnTo>
                  <a:lnTo>
                    <a:pt x="4848211" y="44523"/>
                  </a:lnTo>
                  <a:lnTo>
                    <a:pt x="4832588" y="21351"/>
                  </a:lnTo>
                  <a:lnTo>
                    <a:pt x="4809416" y="5728"/>
                  </a:lnTo>
                  <a:lnTo>
                    <a:pt x="4781042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421885" y="2908554"/>
              <a:ext cx="4853940" cy="437515"/>
            </a:xfrm>
            <a:custGeom>
              <a:avLst/>
              <a:gdLst/>
              <a:ahLst/>
              <a:cxnLst/>
              <a:rect l="l" t="t" r="r" b="b"/>
              <a:pathLst>
                <a:path w="4853940" h="437514">
                  <a:moveTo>
                    <a:pt x="0" y="72898"/>
                  </a:moveTo>
                  <a:lnTo>
                    <a:pt x="5728" y="44523"/>
                  </a:lnTo>
                  <a:lnTo>
                    <a:pt x="21351" y="21351"/>
                  </a:lnTo>
                  <a:lnTo>
                    <a:pt x="44523" y="5728"/>
                  </a:lnTo>
                  <a:lnTo>
                    <a:pt x="72898" y="0"/>
                  </a:lnTo>
                  <a:lnTo>
                    <a:pt x="4781042" y="0"/>
                  </a:lnTo>
                  <a:lnTo>
                    <a:pt x="4809416" y="5728"/>
                  </a:lnTo>
                  <a:lnTo>
                    <a:pt x="4832588" y="21351"/>
                  </a:lnTo>
                  <a:lnTo>
                    <a:pt x="4848211" y="44523"/>
                  </a:lnTo>
                  <a:lnTo>
                    <a:pt x="4853940" y="72898"/>
                  </a:lnTo>
                  <a:lnTo>
                    <a:pt x="4853940" y="364489"/>
                  </a:lnTo>
                  <a:lnTo>
                    <a:pt x="4848211" y="392864"/>
                  </a:lnTo>
                  <a:lnTo>
                    <a:pt x="4832588" y="416036"/>
                  </a:lnTo>
                  <a:lnTo>
                    <a:pt x="4809416" y="431659"/>
                  </a:lnTo>
                  <a:lnTo>
                    <a:pt x="4781042" y="437388"/>
                  </a:lnTo>
                  <a:lnTo>
                    <a:pt x="72898" y="437388"/>
                  </a:lnTo>
                  <a:lnTo>
                    <a:pt x="44523" y="431659"/>
                  </a:lnTo>
                  <a:lnTo>
                    <a:pt x="21351" y="416036"/>
                  </a:lnTo>
                  <a:lnTo>
                    <a:pt x="5728" y="392864"/>
                  </a:lnTo>
                  <a:lnTo>
                    <a:pt x="0" y="364489"/>
                  </a:lnTo>
                  <a:lnTo>
                    <a:pt x="0" y="72898"/>
                  </a:lnTo>
                  <a:close/>
                </a:path>
              </a:pathLst>
            </a:custGeom>
            <a:ln w="25907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65460" y="2949958"/>
            <a:ext cx="12034520" cy="4634230"/>
          </a:xfrm>
          <a:prstGeom prst="rect">
            <a:avLst/>
          </a:prstGeom>
        </p:spPr>
        <p:txBody>
          <a:bodyPr vert="horz" wrap="square" lIns="0" tIns="13327" rIns="0" bIns="0" rtlCol="0">
            <a:spAutoFit/>
          </a:bodyPr>
          <a:lstStyle/>
          <a:p>
            <a:pPr marL="130175" algn="ctr">
              <a:spcBef>
                <a:spcPts val="105"/>
              </a:spcBef>
            </a:pPr>
            <a:r>
              <a:rPr sz="2000" b="1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Состав</a:t>
            </a:r>
            <a:r>
              <a:rPr sz="2000" b="1" spc="-3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комиссий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endParaRPr sz="1900">
              <a:latin typeface="Calibri" panose="020F0502020204030204"/>
              <a:cs typeface="Calibri" panose="020F0502020204030204"/>
            </a:endParaRPr>
          </a:p>
          <a:p>
            <a:pPr>
              <a:spcBef>
                <a:spcPts val="20"/>
              </a:spcBef>
            </a:pPr>
            <a:endParaRPr sz="2200">
              <a:latin typeface="Calibri" panose="020F0502020204030204"/>
              <a:cs typeface="Calibri" panose="020F0502020204030204"/>
            </a:endParaRPr>
          </a:p>
          <a:p>
            <a:pPr marL="393700" indent="-287020">
              <a:buFont typeface="Wingdings" panose="05000000000000000000"/>
              <a:buChar char=""/>
              <a:tabLst>
                <a:tab pos="393065" algn="l"/>
              </a:tabLst>
            </a:pPr>
            <a:r>
              <a:rPr sz="2000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педагогические,</a:t>
            </a:r>
            <a:r>
              <a:rPr sz="2000" spc="6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научно-педагогические</a:t>
            </a:r>
            <a:r>
              <a:rPr sz="2000" spc="69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работники</a:t>
            </a:r>
            <a:r>
              <a:rPr lang="ru-RU" sz="2000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с высшим образованием и стажем работы 3 года в предметной области</a:t>
            </a:r>
            <a:r>
              <a:rPr sz="2000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;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393700" marR="100965" indent="-287020">
              <a:lnSpc>
                <a:spcPct val="100000"/>
              </a:lnSpc>
              <a:spcBef>
                <a:spcPts val="5"/>
              </a:spcBef>
              <a:buFont typeface="Wingdings" panose="05000000000000000000"/>
              <a:buChar char=""/>
              <a:tabLst>
                <a:tab pos="393065" algn="l"/>
                <a:tab pos="1785620" algn="l"/>
                <a:tab pos="3675380" algn="l"/>
                <a:tab pos="4880610" algn="l"/>
                <a:tab pos="6837680" algn="l"/>
                <a:tab pos="8209915" algn="l"/>
                <a:tab pos="9631045" algn="l"/>
              </a:tabLst>
            </a:pPr>
            <a:r>
              <a:rPr sz="2000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победители	международных	олимпиад	</a:t>
            </a:r>
            <a:r>
              <a:rPr sz="20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000" spc="554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всероссийской	олимпиады	</a:t>
            </a:r>
            <a:r>
              <a:rPr sz="2000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школьников	</a:t>
            </a:r>
            <a:r>
              <a:rPr sz="20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по</a:t>
            </a:r>
            <a:r>
              <a:rPr sz="2000" spc="3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соответствующим </a:t>
            </a:r>
            <a:r>
              <a:rPr sz="2000" spc="-43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общеобразовательным</a:t>
            </a:r>
            <a:r>
              <a:rPr sz="2000" spc="2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предметам</a:t>
            </a:r>
            <a:r>
              <a:rPr sz="2000" spc="2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прошлых </a:t>
            </a:r>
            <a:r>
              <a:rPr sz="2000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лет;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393700" marR="98425" indent="-287020">
              <a:lnSpc>
                <a:spcPct val="100000"/>
              </a:lnSpc>
              <a:buFont typeface="Wingdings" panose="05000000000000000000"/>
              <a:buChar char=""/>
              <a:tabLst>
                <a:tab pos="393065" algn="l"/>
              </a:tabLst>
            </a:pPr>
            <a:r>
              <a:rPr sz="20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специалисты,</a:t>
            </a:r>
            <a:r>
              <a:rPr sz="2000" spc="14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обладающие</a:t>
            </a:r>
            <a:r>
              <a:rPr sz="2000" spc="15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профессиональными</a:t>
            </a:r>
            <a:r>
              <a:rPr sz="2000" spc="15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знаниями,</a:t>
            </a:r>
            <a:r>
              <a:rPr sz="2000" spc="15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навыками</a:t>
            </a:r>
            <a:r>
              <a:rPr sz="2000" spc="15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000" spc="14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опытом</a:t>
            </a:r>
            <a:r>
              <a:rPr sz="2000" spc="15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000" spc="14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сфере,</a:t>
            </a:r>
            <a:r>
              <a:rPr sz="2000" spc="15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соответствующей </a:t>
            </a:r>
            <a:r>
              <a:rPr sz="2000" spc="-42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общеобразовательному</a:t>
            </a:r>
            <a:r>
              <a:rPr sz="2000" spc="3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предмету</a:t>
            </a:r>
            <a:r>
              <a:rPr sz="2000" spc="3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олимпиады</a:t>
            </a:r>
          </a:p>
          <a:p>
            <a:pPr marL="393700" marR="98425" indent="-287020">
              <a:lnSpc>
                <a:spcPct val="100000"/>
              </a:lnSpc>
              <a:buFont typeface="Wingdings" panose="05000000000000000000"/>
              <a:buChar char=""/>
              <a:tabLst>
                <a:tab pos="393065" algn="l"/>
              </a:tabLst>
            </a:pPr>
            <a:endParaRPr sz="20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endParaRPr sz="1900">
              <a:latin typeface="Calibri" panose="020F0502020204030204"/>
              <a:cs typeface="Calibri" panose="020F0502020204030204"/>
            </a:endParaRPr>
          </a:p>
          <a:p>
            <a:pPr>
              <a:spcBef>
                <a:spcPts val="15"/>
              </a:spcBef>
            </a:pPr>
            <a:endParaRPr sz="2000">
              <a:latin typeface="Calibri" panose="020F0502020204030204"/>
              <a:cs typeface="Calibri" panose="020F0502020204030204"/>
            </a:endParaRPr>
          </a:p>
          <a:p>
            <a:pPr marL="12700" marR="5080" indent="447675" algn="just">
              <a:lnSpc>
                <a:spcPct val="100000"/>
              </a:lnSpc>
            </a:pPr>
            <a:r>
              <a:rPr sz="2000" i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По</a:t>
            </a:r>
            <a:r>
              <a:rPr sz="2000" i="1" spc="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i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решению</a:t>
            </a:r>
            <a:r>
              <a:rPr sz="2000" i="1" spc="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i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органа</a:t>
            </a:r>
            <a:r>
              <a:rPr sz="2000" i="1" spc="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i="1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исполнительной</a:t>
            </a:r>
            <a:r>
              <a:rPr sz="2000" i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i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власти</a:t>
            </a:r>
            <a:r>
              <a:rPr sz="2000" i="1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субъекта</a:t>
            </a:r>
            <a:r>
              <a:rPr sz="2000" i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i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Российской</a:t>
            </a:r>
            <a:r>
              <a:rPr sz="2000" i="1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i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Федерации,</a:t>
            </a:r>
            <a:r>
              <a:rPr sz="2000" i="1" spc="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i="1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осуществляющего </a:t>
            </a:r>
            <a:r>
              <a:rPr sz="2000" i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управление</a:t>
            </a:r>
            <a:r>
              <a:rPr sz="2000" i="1" spc="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i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000" i="1" spc="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i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сфере</a:t>
            </a:r>
            <a:r>
              <a:rPr sz="2000" i="1" spc="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i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образования,</a:t>
            </a:r>
            <a:r>
              <a:rPr sz="2000" i="1" spc="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муниципальные</a:t>
            </a:r>
            <a:r>
              <a:rPr sz="2000" b="1" i="1" spc="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предметно-методические</a:t>
            </a:r>
            <a:r>
              <a:rPr sz="2000" b="1" i="1" spc="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i="1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комиссии</a:t>
            </a:r>
            <a:r>
              <a:rPr sz="2000" b="1" i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могут</a:t>
            </a:r>
            <a:r>
              <a:rPr sz="2000" b="1" i="1" spc="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i="1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не </a:t>
            </a:r>
            <a:r>
              <a:rPr sz="2000" b="1" i="1" spc="-43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создаваться</a:t>
            </a:r>
            <a:r>
              <a:rPr sz="2000" i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,</a:t>
            </a:r>
            <a:r>
              <a:rPr sz="2000" i="1" spc="4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i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а</a:t>
            </a:r>
            <a:r>
              <a:rPr sz="2000" i="1" spc="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i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их</a:t>
            </a:r>
            <a:r>
              <a:rPr sz="2000" i="1" spc="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i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функции</a:t>
            </a:r>
            <a:r>
              <a:rPr sz="2000" i="1" spc="1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i="1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выполняют</a:t>
            </a:r>
            <a:r>
              <a:rPr sz="2000" i="1" spc="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i="1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региональные</a:t>
            </a:r>
            <a:r>
              <a:rPr sz="2000" i="1" spc="3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i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предметно-методические</a:t>
            </a:r>
            <a:r>
              <a:rPr sz="2000" i="1" spc="4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i="1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комиссии.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453385" y="1485906"/>
            <a:ext cx="6390640" cy="353695"/>
            <a:chOff x="3453384" y="1485900"/>
            <a:chExt cx="6390640" cy="353695"/>
          </a:xfrm>
        </p:grpSpPr>
        <p:sp>
          <p:nvSpPr>
            <p:cNvPr id="21" name="object 21"/>
            <p:cNvSpPr/>
            <p:nvPr/>
          </p:nvSpPr>
          <p:spPr>
            <a:xfrm>
              <a:off x="3466338" y="1498854"/>
              <a:ext cx="462280" cy="327660"/>
            </a:xfrm>
            <a:custGeom>
              <a:avLst/>
              <a:gdLst/>
              <a:ahLst/>
              <a:cxnLst/>
              <a:rect l="l" t="t" r="r" b="b"/>
              <a:pathLst>
                <a:path w="462279" h="327660">
                  <a:moveTo>
                    <a:pt x="346328" y="0"/>
                  </a:moveTo>
                  <a:lnTo>
                    <a:pt x="115442" y="0"/>
                  </a:lnTo>
                  <a:lnTo>
                    <a:pt x="115442" y="163830"/>
                  </a:lnTo>
                  <a:lnTo>
                    <a:pt x="0" y="163830"/>
                  </a:lnTo>
                  <a:lnTo>
                    <a:pt x="230886" y="327660"/>
                  </a:lnTo>
                  <a:lnTo>
                    <a:pt x="461772" y="163830"/>
                  </a:lnTo>
                  <a:lnTo>
                    <a:pt x="346328" y="163830"/>
                  </a:lnTo>
                  <a:lnTo>
                    <a:pt x="346328" y="0"/>
                  </a:lnTo>
                  <a:close/>
                </a:path>
              </a:pathLst>
            </a:custGeom>
            <a:solidFill>
              <a:srgbClr val="0F96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466338" y="1498854"/>
              <a:ext cx="462280" cy="327660"/>
            </a:xfrm>
            <a:custGeom>
              <a:avLst/>
              <a:gdLst/>
              <a:ahLst/>
              <a:cxnLst/>
              <a:rect l="l" t="t" r="r" b="b"/>
              <a:pathLst>
                <a:path w="462279" h="327660">
                  <a:moveTo>
                    <a:pt x="0" y="163830"/>
                  </a:moveTo>
                  <a:lnTo>
                    <a:pt x="115442" y="163830"/>
                  </a:lnTo>
                  <a:lnTo>
                    <a:pt x="115442" y="0"/>
                  </a:lnTo>
                  <a:lnTo>
                    <a:pt x="346328" y="0"/>
                  </a:lnTo>
                  <a:lnTo>
                    <a:pt x="346328" y="163830"/>
                  </a:lnTo>
                  <a:lnTo>
                    <a:pt x="461772" y="163830"/>
                  </a:lnTo>
                  <a:lnTo>
                    <a:pt x="230886" y="327660"/>
                  </a:lnTo>
                  <a:lnTo>
                    <a:pt x="0" y="163830"/>
                  </a:lnTo>
                  <a:close/>
                </a:path>
              </a:pathLst>
            </a:custGeom>
            <a:ln w="25908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370314" y="1498854"/>
              <a:ext cx="460375" cy="327660"/>
            </a:xfrm>
            <a:custGeom>
              <a:avLst/>
              <a:gdLst/>
              <a:ahLst/>
              <a:cxnLst/>
              <a:rect l="l" t="t" r="r" b="b"/>
              <a:pathLst>
                <a:path w="460375" h="327660">
                  <a:moveTo>
                    <a:pt x="345185" y="0"/>
                  </a:moveTo>
                  <a:lnTo>
                    <a:pt x="115061" y="0"/>
                  </a:lnTo>
                  <a:lnTo>
                    <a:pt x="115061" y="163830"/>
                  </a:lnTo>
                  <a:lnTo>
                    <a:pt x="0" y="163830"/>
                  </a:lnTo>
                  <a:lnTo>
                    <a:pt x="230124" y="327660"/>
                  </a:lnTo>
                  <a:lnTo>
                    <a:pt x="460247" y="163830"/>
                  </a:lnTo>
                  <a:lnTo>
                    <a:pt x="345185" y="163830"/>
                  </a:lnTo>
                  <a:lnTo>
                    <a:pt x="345185" y="0"/>
                  </a:lnTo>
                  <a:close/>
                </a:path>
              </a:pathLst>
            </a:custGeom>
            <a:solidFill>
              <a:srgbClr val="0F96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370314" y="1498854"/>
              <a:ext cx="460375" cy="327660"/>
            </a:xfrm>
            <a:custGeom>
              <a:avLst/>
              <a:gdLst/>
              <a:ahLst/>
              <a:cxnLst/>
              <a:rect l="l" t="t" r="r" b="b"/>
              <a:pathLst>
                <a:path w="460375" h="327660">
                  <a:moveTo>
                    <a:pt x="0" y="163830"/>
                  </a:moveTo>
                  <a:lnTo>
                    <a:pt x="115061" y="163830"/>
                  </a:lnTo>
                  <a:lnTo>
                    <a:pt x="115061" y="0"/>
                  </a:lnTo>
                  <a:lnTo>
                    <a:pt x="345185" y="0"/>
                  </a:lnTo>
                  <a:lnTo>
                    <a:pt x="345185" y="163830"/>
                  </a:lnTo>
                  <a:lnTo>
                    <a:pt x="460247" y="163830"/>
                  </a:lnTo>
                  <a:lnTo>
                    <a:pt x="230124" y="327660"/>
                  </a:lnTo>
                  <a:lnTo>
                    <a:pt x="0" y="163830"/>
                  </a:lnTo>
                  <a:close/>
                </a:path>
              </a:pathLst>
            </a:custGeom>
            <a:ln w="25908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6600443" y="3332995"/>
            <a:ext cx="486409" cy="352425"/>
            <a:chOff x="6600443" y="3332988"/>
            <a:chExt cx="486409" cy="352425"/>
          </a:xfrm>
        </p:grpSpPr>
        <p:sp>
          <p:nvSpPr>
            <p:cNvPr id="26" name="object 26"/>
            <p:cNvSpPr/>
            <p:nvPr/>
          </p:nvSpPr>
          <p:spPr>
            <a:xfrm>
              <a:off x="6613397" y="3345942"/>
              <a:ext cx="460375" cy="326390"/>
            </a:xfrm>
            <a:custGeom>
              <a:avLst/>
              <a:gdLst/>
              <a:ahLst/>
              <a:cxnLst/>
              <a:rect l="l" t="t" r="r" b="b"/>
              <a:pathLst>
                <a:path w="460375" h="326389">
                  <a:moveTo>
                    <a:pt x="345185" y="0"/>
                  </a:moveTo>
                  <a:lnTo>
                    <a:pt x="115061" y="0"/>
                  </a:lnTo>
                  <a:lnTo>
                    <a:pt x="115061" y="163068"/>
                  </a:lnTo>
                  <a:lnTo>
                    <a:pt x="0" y="163068"/>
                  </a:lnTo>
                  <a:lnTo>
                    <a:pt x="230124" y="326136"/>
                  </a:lnTo>
                  <a:lnTo>
                    <a:pt x="460248" y="163068"/>
                  </a:lnTo>
                  <a:lnTo>
                    <a:pt x="345185" y="163068"/>
                  </a:lnTo>
                  <a:lnTo>
                    <a:pt x="345185" y="0"/>
                  </a:lnTo>
                  <a:close/>
                </a:path>
              </a:pathLst>
            </a:custGeom>
            <a:solidFill>
              <a:srgbClr val="0F96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613397" y="3345942"/>
              <a:ext cx="460375" cy="326390"/>
            </a:xfrm>
            <a:custGeom>
              <a:avLst/>
              <a:gdLst/>
              <a:ahLst/>
              <a:cxnLst/>
              <a:rect l="l" t="t" r="r" b="b"/>
              <a:pathLst>
                <a:path w="460375" h="326389">
                  <a:moveTo>
                    <a:pt x="0" y="163068"/>
                  </a:moveTo>
                  <a:lnTo>
                    <a:pt x="115061" y="163068"/>
                  </a:lnTo>
                  <a:lnTo>
                    <a:pt x="115061" y="0"/>
                  </a:lnTo>
                  <a:lnTo>
                    <a:pt x="345185" y="0"/>
                  </a:lnTo>
                  <a:lnTo>
                    <a:pt x="345185" y="163068"/>
                  </a:lnTo>
                  <a:lnTo>
                    <a:pt x="460248" y="163068"/>
                  </a:lnTo>
                  <a:lnTo>
                    <a:pt x="230124" y="326136"/>
                  </a:lnTo>
                  <a:lnTo>
                    <a:pt x="0" y="163068"/>
                  </a:lnTo>
                  <a:close/>
                </a:path>
              </a:pathLst>
            </a:custGeom>
            <a:ln w="25908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40677" y="1031684"/>
            <a:ext cx="7859395" cy="524510"/>
            <a:chOff x="2840672" y="1031684"/>
            <a:chExt cx="7859395" cy="524510"/>
          </a:xfrm>
        </p:grpSpPr>
        <p:sp>
          <p:nvSpPr>
            <p:cNvPr id="3" name="object 3"/>
            <p:cNvSpPr/>
            <p:nvPr/>
          </p:nvSpPr>
          <p:spPr>
            <a:xfrm>
              <a:off x="2853690" y="1044702"/>
              <a:ext cx="7833359" cy="498475"/>
            </a:xfrm>
            <a:custGeom>
              <a:avLst/>
              <a:gdLst/>
              <a:ahLst/>
              <a:cxnLst/>
              <a:rect l="l" t="t" r="r" b="b"/>
              <a:pathLst>
                <a:path w="7833359" h="498475">
                  <a:moveTo>
                    <a:pt x="7750302" y="0"/>
                  </a:moveTo>
                  <a:lnTo>
                    <a:pt x="83058" y="0"/>
                  </a:lnTo>
                  <a:lnTo>
                    <a:pt x="50738" y="6530"/>
                  </a:lnTo>
                  <a:lnTo>
                    <a:pt x="24336" y="24336"/>
                  </a:lnTo>
                  <a:lnTo>
                    <a:pt x="6530" y="50738"/>
                  </a:lnTo>
                  <a:lnTo>
                    <a:pt x="0" y="83058"/>
                  </a:lnTo>
                  <a:lnTo>
                    <a:pt x="0" y="415290"/>
                  </a:lnTo>
                  <a:lnTo>
                    <a:pt x="6530" y="447609"/>
                  </a:lnTo>
                  <a:lnTo>
                    <a:pt x="24336" y="474011"/>
                  </a:lnTo>
                  <a:lnTo>
                    <a:pt x="50738" y="491817"/>
                  </a:lnTo>
                  <a:lnTo>
                    <a:pt x="83058" y="498348"/>
                  </a:lnTo>
                  <a:lnTo>
                    <a:pt x="7750302" y="498348"/>
                  </a:lnTo>
                  <a:lnTo>
                    <a:pt x="7782621" y="491817"/>
                  </a:lnTo>
                  <a:lnTo>
                    <a:pt x="7809023" y="474011"/>
                  </a:lnTo>
                  <a:lnTo>
                    <a:pt x="7826829" y="447609"/>
                  </a:lnTo>
                  <a:lnTo>
                    <a:pt x="7833359" y="415290"/>
                  </a:lnTo>
                  <a:lnTo>
                    <a:pt x="7833359" y="83058"/>
                  </a:lnTo>
                  <a:lnTo>
                    <a:pt x="7826829" y="50738"/>
                  </a:lnTo>
                  <a:lnTo>
                    <a:pt x="7809023" y="24336"/>
                  </a:lnTo>
                  <a:lnTo>
                    <a:pt x="7782621" y="6530"/>
                  </a:lnTo>
                  <a:lnTo>
                    <a:pt x="7750302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853690" y="1044702"/>
              <a:ext cx="7833359" cy="498475"/>
            </a:xfrm>
            <a:custGeom>
              <a:avLst/>
              <a:gdLst/>
              <a:ahLst/>
              <a:cxnLst/>
              <a:rect l="l" t="t" r="r" b="b"/>
              <a:pathLst>
                <a:path w="7833359" h="498475">
                  <a:moveTo>
                    <a:pt x="0" y="83058"/>
                  </a:moveTo>
                  <a:lnTo>
                    <a:pt x="6530" y="50738"/>
                  </a:lnTo>
                  <a:lnTo>
                    <a:pt x="24336" y="24336"/>
                  </a:lnTo>
                  <a:lnTo>
                    <a:pt x="50738" y="6530"/>
                  </a:lnTo>
                  <a:lnTo>
                    <a:pt x="83058" y="0"/>
                  </a:lnTo>
                  <a:lnTo>
                    <a:pt x="7750302" y="0"/>
                  </a:lnTo>
                  <a:lnTo>
                    <a:pt x="7782621" y="6530"/>
                  </a:lnTo>
                  <a:lnTo>
                    <a:pt x="7809023" y="24336"/>
                  </a:lnTo>
                  <a:lnTo>
                    <a:pt x="7826829" y="50738"/>
                  </a:lnTo>
                  <a:lnTo>
                    <a:pt x="7833359" y="83058"/>
                  </a:lnTo>
                  <a:lnTo>
                    <a:pt x="7833359" y="415290"/>
                  </a:lnTo>
                  <a:lnTo>
                    <a:pt x="7826829" y="447609"/>
                  </a:lnTo>
                  <a:lnTo>
                    <a:pt x="7809023" y="474011"/>
                  </a:lnTo>
                  <a:lnTo>
                    <a:pt x="7782621" y="491817"/>
                  </a:lnTo>
                  <a:lnTo>
                    <a:pt x="7750302" y="498348"/>
                  </a:lnTo>
                  <a:lnTo>
                    <a:pt x="83058" y="498348"/>
                  </a:lnTo>
                  <a:lnTo>
                    <a:pt x="50738" y="491817"/>
                  </a:lnTo>
                  <a:lnTo>
                    <a:pt x="24336" y="474011"/>
                  </a:lnTo>
                  <a:lnTo>
                    <a:pt x="6530" y="447609"/>
                  </a:lnTo>
                  <a:lnTo>
                    <a:pt x="0" y="415290"/>
                  </a:lnTo>
                  <a:lnTo>
                    <a:pt x="0" y="83058"/>
                  </a:lnTo>
                  <a:close/>
                </a:path>
              </a:pathLst>
            </a:custGeom>
            <a:ln w="25908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96601" y="1032765"/>
            <a:ext cx="12249759" cy="398730"/>
          </a:xfrm>
          <a:prstGeom prst="rect">
            <a:avLst/>
          </a:prstGeom>
        </p:spPr>
        <p:txBody>
          <a:bodyPr vert="horz" wrap="square" lIns="0" tIns="92270" rIns="0" bIns="0" rtlCol="0">
            <a:spAutoFit/>
          </a:bodyPr>
          <a:lstStyle/>
          <a:p>
            <a:pPr marL="97790" algn="ctr">
              <a:spcBef>
                <a:spcPts val="105"/>
              </a:spcBef>
            </a:pPr>
            <a:r>
              <a:rPr spc="-10" dirty="0"/>
              <a:t>Предметно-методические</a:t>
            </a:r>
            <a:r>
              <a:rPr spc="-35" dirty="0"/>
              <a:t> </a:t>
            </a:r>
            <a:r>
              <a:rPr spc="-10" dirty="0"/>
              <a:t>комиссии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559078" y="2045972"/>
            <a:ext cx="5907405" cy="734695"/>
            <a:chOff x="560768" y="1895792"/>
            <a:chExt cx="5907405" cy="734695"/>
          </a:xfrm>
        </p:grpSpPr>
        <p:sp>
          <p:nvSpPr>
            <p:cNvPr id="7" name="object 7"/>
            <p:cNvSpPr/>
            <p:nvPr/>
          </p:nvSpPr>
          <p:spPr>
            <a:xfrm>
              <a:off x="573785" y="1908810"/>
              <a:ext cx="5881370" cy="708660"/>
            </a:xfrm>
            <a:custGeom>
              <a:avLst/>
              <a:gdLst/>
              <a:ahLst/>
              <a:cxnLst/>
              <a:rect l="l" t="t" r="r" b="b"/>
              <a:pathLst>
                <a:path w="5881370" h="708660">
                  <a:moveTo>
                    <a:pt x="5763006" y="0"/>
                  </a:moveTo>
                  <a:lnTo>
                    <a:pt x="118109" y="0"/>
                  </a:lnTo>
                  <a:lnTo>
                    <a:pt x="72137" y="9274"/>
                  </a:lnTo>
                  <a:lnTo>
                    <a:pt x="34594" y="34575"/>
                  </a:lnTo>
                  <a:lnTo>
                    <a:pt x="9282" y="72116"/>
                  </a:lnTo>
                  <a:lnTo>
                    <a:pt x="0" y="118109"/>
                  </a:lnTo>
                  <a:lnTo>
                    <a:pt x="0" y="590550"/>
                  </a:lnTo>
                  <a:lnTo>
                    <a:pt x="9282" y="636543"/>
                  </a:lnTo>
                  <a:lnTo>
                    <a:pt x="34594" y="674084"/>
                  </a:lnTo>
                  <a:lnTo>
                    <a:pt x="72137" y="699385"/>
                  </a:lnTo>
                  <a:lnTo>
                    <a:pt x="118109" y="708659"/>
                  </a:lnTo>
                  <a:lnTo>
                    <a:pt x="5763006" y="708659"/>
                  </a:lnTo>
                  <a:lnTo>
                    <a:pt x="5808999" y="699385"/>
                  </a:lnTo>
                  <a:lnTo>
                    <a:pt x="5846540" y="674084"/>
                  </a:lnTo>
                  <a:lnTo>
                    <a:pt x="5871841" y="636543"/>
                  </a:lnTo>
                  <a:lnTo>
                    <a:pt x="5881116" y="590550"/>
                  </a:lnTo>
                  <a:lnTo>
                    <a:pt x="5881116" y="118109"/>
                  </a:lnTo>
                  <a:lnTo>
                    <a:pt x="5871841" y="72116"/>
                  </a:lnTo>
                  <a:lnTo>
                    <a:pt x="5846540" y="34575"/>
                  </a:lnTo>
                  <a:lnTo>
                    <a:pt x="5808999" y="9274"/>
                  </a:lnTo>
                  <a:lnTo>
                    <a:pt x="5763006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73785" y="1908810"/>
              <a:ext cx="5881370" cy="708660"/>
            </a:xfrm>
            <a:custGeom>
              <a:avLst/>
              <a:gdLst/>
              <a:ahLst/>
              <a:cxnLst/>
              <a:rect l="l" t="t" r="r" b="b"/>
              <a:pathLst>
                <a:path w="5881370" h="708660">
                  <a:moveTo>
                    <a:pt x="0" y="118109"/>
                  </a:moveTo>
                  <a:lnTo>
                    <a:pt x="9282" y="72116"/>
                  </a:lnTo>
                  <a:lnTo>
                    <a:pt x="34594" y="34575"/>
                  </a:lnTo>
                  <a:lnTo>
                    <a:pt x="72137" y="9274"/>
                  </a:lnTo>
                  <a:lnTo>
                    <a:pt x="118109" y="0"/>
                  </a:lnTo>
                  <a:lnTo>
                    <a:pt x="5763006" y="0"/>
                  </a:lnTo>
                  <a:lnTo>
                    <a:pt x="5808999" y="9274"/>
                  </a:lnTo>
                  <a:lnTo>
                    <a:pt x="5846540" y="34575"/>
                  </a:lnTo>
                  <a:lnTo>
                    <a:pt x="5871841" y="72116"/>
                  </a:lnTo>
                  <a:lnTo>
                    <a:pt x="5881116" y="118109"/>
                  </a:lnTo>
                  <a:lnTo>
                    <a:pt x="5881116" y="590550"/>
                  </a:lnTo>
                  <a:lnTo>
                    <a:pt x="5871841" y="636543"/>
                  </a:lnTo>
                  <a:lnTo>
                    <a:pt x="5846540" y="674084"/>
                  </a:lnTo>
                  <a:lnTo>
                    <a:pt x="5808999" y="699385"/>
                  </a:lnTo>
                  <a:lnTo>
                    <a:pt x="5763006" y="708659"/>
                  </a:lnTo>
                  <a:lnTo>
                    <a:pt x="118109" y="708659"/>
                  </a:lnTo>
                  <a:lnTo>
                    <a:pt x="72137" y="699385"/>
                  </a:lnTo>
                  <a:lnTo>
                    <a:pt x="34594" y="674084"/>
                  </a:lnTo>
                  <a:lnTo>
                    <a:pt x="9282" y="636543"/>
                  </a:lnTo>
                  <a:lnTo>
                    <a:pt x="0" y="590550"/>
                  </a:lnTo>
                  <a:lnTo>
                    <a:pt x="0" y="118109"/>
                  </a:lnTo>
                  <a:close/>
                </a:path>
              </a:pathLst>
            </a:custGeom>
            <a:ln w="25908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89254" y="2085213"/>
            <a:ext cx="5647055" cy="624406"/>
          </a:xfrm>
          <a:prstGeom prst="rect">
            <a:avLst/>
          </a:prstGeom>
        </p:spPr>
        <p:txBody>
          <a:bodyPr vert="horz" wrap="square" lIns="0" tIns="13327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sz="20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муниципальные</a:t>
            </a:r>
            <a:r>
              <a:rPr sz="2000" spc="1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предметно-методические</a:t>
            </a:r>
            <a:r>
              <a:rPr sz="2000" spc="2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комиссии</a:t>
            </a:r>
            <a:endParaRPr sz="2000" dirty="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075424" y="1996695"/>
            <a:ext cx="5908675" cy="734695"/>
            <a:chOff x="7089584" y="1879028"/>
            <a:chExt cx="5908675" cy="734695"/>
          </a:xfrm>
        </p:grpSpPr>
        <p:sp>
          <p:nvSpPr>
            <p:cNvPr id="11" name="object 11"/>
            <p:cNvSpPr/>
            <p:nvPr/>
          </p:nvSpPr>
          <p:spPr>
            <a:xfrm>
              <a:off x="7102601" y="1892046"/>
              <a:ext cx="5882640" cy="708660"/>
            </a:xfrm>
            <a:custGeom>
              <a:avLst/>
              <a:gdLst/>
              <a:ahLst/>
              <a:cxnLst/>
              <a:rect l="l" t="t" r="r" b="b"/>
              <a:pathLst>
                <a:path w="5882640" h="708660">
                  <a:moveTo>
                    <a:pt x="5764530" y="0"/>
                  </a:moveTo>
                  <a:lnTo>
                    <a:pt x="118109" y="0"/>
                  </a:lnTo>
                  <a:lnTo>
                    <a:pt x="72116" y="9274"/>
                  </a:lnTo>
                  <a:lnTo>
                    <a:pt x="34575" y="34575"/>
                  </a:lnTo>
                  <a:lnTo>
                    <a:pt x="9274" y="72116"/>
                  </a:lnTo>
                  <a:lnTo>
                    <a:pt x="0" y="118110"/>
                  </a:lnTo>
                  <a:lnTo>
                    <a:pt x="0" y="590550"/>
                  </a:lnTo>
                  <a:lnTo>
                    <a:pt x="9274" y="636543"/>
                  </a:lnTo>
                  <a:lnTo>
                    <a:pt x="34575" y="674084"/>
                  </a:lnTo>
                  <a:lnTo>
                    <a:pt x="72116" y="699385"/>
                  </a:lnTo>
                  <a:lnTo>
                    <a:pt x="118109" y="708660"/>
                  </a:lnTo>
                  <a:lnTo>
                    <a:pt x="5764530" y="708660"/>
                  </a:lnTo>
                  <a:lnTo>
                    <a:pt x="5810523" y="699385"/>
                  </a:lnTo>
                  <a:lnTo>
                    <a:pt x="5848064" y="674084"/>
                  </a:lnTo>
                  <a:lnTo>
                    <a:pt x="5873365" y="636543"/>
                  </a:lnTo>
                  <a:lnTo>
                    <a:pt x="5882640" y="590550"/>
                  </a:lnTo>
                  <a:lnTo>
                    <a:pt x="5882640" y="118110"/>
                  </a:lnTo>
                  <a:lnTo>
                    <a:pt x="5873365" y="72116"/>
                  </a:lnTo>
                  <a:lnTo>
                    <a:pt x="5848064" y="34575"/>
                  </a:lnTo>
                  <a:lnTo>
                    <a:pt x="5810523" y="9274"/>
                  </a:lnTo>
                  <a:lnTo>
                    <a:pt x="5764530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102601" y="1892046"/>
              <a:ext cx="5882640" cy="708660"/>
            </a:xfrm>
            <a:custGeom>
              <a:avLst/>
              <a:gdLst/>
              <a:ahLst/>
              <a:cxnLst/>
              <a:rect l="l" t="t" r="r" b="b"/>
              <a:pathLst>
                <a:path w="5882640" h="708660">
                  <a:moveTo>
                    <a:pt x="0" y="118110"/>
                  </a:moveTo>
                  <a:lnTo>
                    <a:pt x="9274" y="72116"/>
                  </a:lnTo>
                  <a:lnTo>
                    <a:pt x="34575" y="34575"/>
                  </a:lnTo>
                  <a:lnTo>
                    <a:pt x="72116" y="9274"/>
                  </a:lnTo>
                  <a:lnTo>
                    <a:pt x="118109" y="0"/>
                  </a:lnTo>
                  <a:lnTo>
                    <a:pt x="5764530" y="0"/>
                  </a:lnTo>
                  <a:lnTo>
                    <a:pt x="5810523" y="9274"/>
                  </a:lnTo>
                  <a:lnTo>
                    <a:pt x="5848064" y="34575"/>
                  </a:lnTo>
                  <a:lnTo>
                    <a:pt x="5873365" y="72116"/>
                  </a:lnTo>
                  <a:lnTo>
                    <a:pt x="5882640" y="118110"/>
                  </a:lnTo>
                  <a:lnTo>
                    <a:pt x="5882640" y="590550"/>
                  </a:lnTo>
                  <a:lnTo>
                    <a:pt x="5873365" y="636543"/>
                  </a:lnTo>
                  <a:lnTo>
                    <a:pt x="5848064" y="674084"/>
                  </a:lnTo>
                  <a:lnTo>
                    <a:pt x="5810523" y="699385"/>
                  </a:lnTo>
                  <a:lnTo>
                    <a:pt x="5764530" y="708660"/>
                  </a:lnTo>
                  <a:lnTo>
                    <a:pt x="118109" y="708660"/>
                  </a:lnTo>
                  <a:lnTo>
                    <a:pt x="72116" y="699385"/>
                  </a:lnTo>
                  <a:lnTo>
                    <a:pt x="34575" y="674084"/>
                  </a:lnTo>
                  <a:lnTo>
                    <a:pt x="9274" y="636543"/>
                  </a:lnTo>
                  <a:lnTo>
                    <a:pt x="0" y="590550"/>
                  </a:lnTo>
                  <a:lnTo>
                    <a:pt x="0" y="118110"/>
                  </a:lnTo>
                  <a:close/>
                </a:path>
              </a:pathLst>
            </a:custGeom>
            <a:ln w="25907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323588" y="2068448"/>
            <a:ext cx="5440045" cy="624406"/>
          </a:xfrm>
          <a:prstGeom prst="rect">
            <a:avLst/>
          </a:prstGeom>
        </p:spPr>
        <p:txBody>
          <a:bodyPr vert="horz" wrap="square" lIns="0" tIns="13327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sz="2000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региональные</a:t>
            </a:r>
            <a:r>
              <a:rPr sz="2000" spc="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предметно-методические</a:t>
            </a:r>
            <a:r>
              <a:rPr sz="2000" spc="5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комиссии</a:t>
            </a:r>
            <a:endParaRPr sz="2000" dirty="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28756" y="3131772"/>
            <a:ext cx="5908675" cy="2279015"/>
            <a:chOff x="515048" y="2968688"/>
            <a:chExt cx="5908675" cy="2279015"/>
          </a:xfrm>
        </p:grpSpPr>
        <p:sp>
          <p:nvSpPr>
            <p:cNvPr id="15" name="object 15"/>
            <p:cNvSpPr/>
            <p:nvPr/>
          </p:nvSpPr>
          <p:spPr>
            <a:xfrm>
              <a:off x="528066" y="2981706"/>
              <a:ext cx="5882640" cy="2252980"/>
            </a:xfrm>
            <a:custGeom>
              <a:avLst/>
              <a:gdLst/>
              <a:ahLst/>
              <a:cxnLst/>
              <a:rect l="l" t="t" r="r" b="b"/>
              <a:pathLst>
                <a:path w="5882640" h="2252979">
                  <a:moveTo>
                    <a:pt x="5507228" y="0"/>
                  </a:moveTo>
                  <a:lnTo>
                    <a:pt x="375412" y="0"/>
                  </a:lnTo>
                  <a:lnTo>
                    <a:pt x="328322" y="2924"/>
                  </a:lnTo>
                  <a:lnTo>
                    <a:pt x="282978" y="11462"/>
                  </a:lnTo>
                  <a:lnTo>
                    <a:pt x="239730" y="25262"/>
                  </a:lnTo>
                  <a:lnTo>
                    <a:pt x="198931" y="43974"/>
                  </a:lnTo>
                  <a:lnTo>
                    <a:pt x="160934" y="67245"/>
                  </a:lnTo>
                  <a:lnTo>
                    <a:pt x="126088" y="94725"/>
                  </a:lnTo>
                  <a:lnTo>
                    <a:pt x="94747" y="126063"/>
                  </a:lnTo>
                  <a:lnTo>
                    <a:pt x="67263" y="160906"/>
                  </a:lnTo>
                  <a:lnTo>
                    <a:pt x="43986" y="198903"/>
                  </a:lnTo>
                  <a:lnTo>
                    <a:pt x="25270" y="239704"/>
                  </a:lnTo>
                  <a:lnTo>
                    <a:pt x="11465" y="282957"/>
                  </a:lnTo>
                  <a:lnTo>
                    <a:pt x="2925" y="328309"/>
                  </a:lnTo>
                  <a:lnTo>
                    <a:pt x="0" y="375412"/>
                  </a:lnTo>
                  <a:lnTo>
                    <a:pt x="0" y="1877060"/>
                  </a:lnTo>
                  <a:lnTo>
                    <a:pt x="2925" y="1924162"/>
                  </a:lnTo>
                  <a:lnTo>
                    <a:pt x="11465" y="1969514"/>
                  </a:lnTo>
                  <a:lnTo>
                    <a:pt x="25270" y="2012767"/>
                  </a:lnTo>
                  <a:lnTo>
                    <a:pt x="43986" y="2053568"/>
                  </a:lnTo>
                  <a:lnTo>
                    <a:pt x="67263" y="2091565"/>
                  </a:lnTo>
                  <a:lnTo>
                    <a:pt x="94747" y="2126408"/>
                  </a:lnTo>
                  <a:lnTo>
                    <a:pt x="126088" y="2157746"/>
                  </a:lnTo>
                  <a:lnTo>
                    <a:pt x="160934" y="2185226"/>
                  </a:lnTo>
                  <a:lnTo>
                    <a:pt x="198931" y="2208497"/>
                  </a:lnTo>
                  <a:lnTo>
                    <a:pt x="239730" y="2227209"/>
                  </a:lnTo>
                  <a:lnTo>
                    <a:pt x="282978" y="2241009"/>
                  </a:lnTo>
                  <a:lnTo>
                    <a:pt x="328322" y="2249547"/>
                  </a:lnTo>
                  <a:lnTo>
                    <a:pt x="375412" y="2252472"/>
                  </a:lnTo>
                  <a:lnTo>
                    <a:pt x="5507228" y="2252472"/>
                  </a:lnTo>
                  <a:lnTo>
                    <a:pt x="5554330" y="2249547"/>
                  </a:lnTo>
                  <a:lnTo>
                    <a:pt x="5599682" y="2241009"/>
                  </a:lnTo>
                  <a:lnTo>
                    <a:pt x="5642935" y="2227209"/>
                  </a:lnTo>
                  <a:lnTo>
                    <a:pt x="5683736" y="2208497"/>
                  </a:lnTo>
                  <a:lnTo>
                    <a:pt x="5721733" y="2185226"/>
                  </a:lnTo>
                  <a:lnTo>
                    <a:pt x="5756576" y="2157746"/>
                  </a:lnTo>
                  <a:lnTo>
                    <a:pt x="5787914" y="2126408"/>
                  </a:lnTo>
                  <a:lnTo>
                    <a:pt x="5815394" y="2091565"/>
                  </a:lnTo>
                  <a:lnTo>
                    <a:pt x="5838665" y="2053568"/>
                  </a:lnTo>
                  <a:lnTo>
                    <a:pt x="5857377" y="2012767"/>
                  </a:lnTo>
                  <a:lnTo>
                    <a:pt x="5871177" y="1969514"/>
                  </a:lnTo>
                  <a:lnTo>
                    <a:pt x="5879715" y="1924162"/>
                  </a:lnTo>
                  <a:lnTo>
                    <a:pt x="5882640" y="1877060"/>
                  </a:lnTo>
                  <a:lnTo>
                    <a:pt x="5882640" y="375412"/>
                  </a:lnTo>
                  <a:lnTo>
                    <a:pt x="5879715" y="328309"/>
                  </a:lnTo>
                  <a:lnTo>
                    <a:pt x="5871177" y="282957"/>
                  </a:lnTo>
                  <a:lnTo>
                    <a:pt x="5857377" y="239704"/>
                  </a:lnTo>
                  <a:lnTo>
                    <a:pt x="5838665" y="198903"/>
                  </a:lnTo>
                  <a:lnTo>
                    <a:pt x="5815394" y="160906"/>
                  </a:lnTo>
                  <a:lnTo>
                    <a:pt x="5787914" y="126063"/>
                  </a:lnTo>
                  <a:lnTo>
                    <a:pt x="5756576" y="94725"/>
                  </a:lnTo>
                  <a:lnTo>
                    <a:pt x="5721733" y="67245"/>
                  </a:lnTo>
                  <a:lnTo>
                    <a:pt x="5683736" y="43974"/>
                  </a:lnTo>
                  <a:lnTo>
                    <a:pt x="5642935" y="25262"/>
                  </a:lnTo>
                  <a:lnTo>
                    <a:pt x="5599682" y="11462"/>
                  </a:lnTo>
                  <a:lnTo>
                    <a:pt x="5554330" y="2924"/>
                  </a:lnTo>
                  <a:lnTo>
                    <a:pt x="5507228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28066" y="2981706"/>
              <a:ext cx="5882640" cy="2252980"/>
            </a:xfrm>
            <a:custGeom>
              <a:avLst/>
              <a:gdLst/>
              <a:ahLst/>
              <a:cxnLst/>
              <a:rect l="l" t="t" r="r" b="b"/>
              <a:pathLst>
                <a:path w="5882640" h="2252979">
                  <a:moveTo>
                    <a:pt x="0" y="375412"/>
                  </a:moveTo>
                  <a:lnTo>
                    <a:pt x="2925" y="328309"/>
                  </a:lnTo>
                  <a:lnTo>
                    <a:pt x="11465" y="282957"/>
                  </a:lnTo>
                  <a:lnTo>
                    <a:pt x="25270" y="239704"/>
                  </a:lnTo>
                  <a:lnTo>
                    <a:pt x="43986" y="198903"/>
                  </a:lnTo>
                  <a:lnTo>
                    <a:pt x="67263" y="160906"/>
                  </a:lnTo>
                  <a:lnTo>
                    <a:pt x="94747" y="126063"/>
                  </a:lnTo>
                  <a:lnTo>
                    <a:pt x="126088" y="94725"/>
                  </a:lnTo>
                  <a:lnTo>
                    <a:pt x="160934" y="67245"/>
                  </a:lnTo>
                  <a:lnTo>
                    <a:pt x="198931" y="43974"/>
                  </a:lnTo>
                  <a:lnTo>
                    <a:pt x="239730" y="25262"/>
                  </a:lnTo>
                  <a:lnTo>
                    <a:pt x="282978" y="11462"/>
                  </a:lnTo>
                  <a:lnTo>
                    <a:pt x="328322" y="2924"/>
                  </a:lnTo>
                  <a:lnTo>
                    <a:pt x="375412" y="0"/>
                  </a:lnTo>
                  <a:lnTo>
                    <a:pt x="5507228" y="0"/>
                  </a:lnTo>
                  <a:lnTo>
                    <a:pt x="5554330" y="2924"/>
                  </a:lnTo>
                  <a:lnTo>
                    <a:pt x="5599682" y="11462"/>
                  </a:lnTo>
                  <a:lnTo>
                    <a:pt x="5642935" y="25262"/>
                  </a:lnTo>
                  <a:lnTo>
                    <a:pt x="5683736" y="43974"/>
                  </a:lnTo>
                  <a:lnTo>
                    <a:pt x="5721733" y="67245"/>
                  </a:lnTo>
                  <a:lnTo>
                    <a:pt x="5756576" y="94725"/>
                  </a:lnTo>
                  <a:lnTo>
                    <a:pt x="5787914" y="126063"/>
                  </a:lnTo>
                  <a:lnTo>
                    <a:pt x="5815394" y="160906"/>
                  </a:lnTo>
                  <a:lnTo>
                    <a:pt x="5838665" y="198903"/>
                  </a:lnTo>
                  <a:lnTo>
                    <a:pt x="5857377" y="239704"/>
                  </a:lnTo>
                  <a:lnTo>
                    <a:pt x="5871177" y="282957"/>
                  </a:lnTo>
                  <a:lnTo>
                    <a:pt x="5879715" y="328309"/>
                  </a:lnTo>
                  <a:lnTo>
                    <a:pt x="5882640" y="375412"/>
                  </a:lnTo>
                  <a:lnTo>
                    <a:pt x="5882640" y="1877060"/>
                  </a:lnTo>
                  <a:lnTo>
                    <a:pt x="5879715" y="1924162"/>
                  </a:lnTo>
                  <a:lnTo>
                    <a:pt x="5871177" y="1969514"/>
                  </a:lnTo>
                  <a:lnTo>
                    <a:pt x="5857377" y="2012767"/>
                  </a:lnTo>
                  <a:lnTo>
                    <a:pt x="5838665" y="2053568"/>
                  </a:lnTo>
                  <a:lnTo>
                    <a:pt x="5815394" y="2091565"/>
                  </a:lnTo>
                  <a:lnTo>
                    <a:pt x="5787914" y="2126408"/>
                  </a:lnTo>
                  <a:lnTo>
                    <a:pt x="5756576" y="2157746"/>
                  </a:lnTo>
                  <a:lnTo>
                    <a:pt x="5721733" y="2185226"/>
                  </a:lnTo>
                  <a:lnTo>
                    <a:pt x="5683736" y="2208497"/>
                  </a:lnTo>
                  <a:lnTo>
                    <a:pt x="5642935" y="2227209"/>
                  </a:lnTo>
                  <a:lnTo>
                    <a:pt x="5599682" y="2241009"/>
                  </a:lnTo>
                  <a:lnTo>
                    <a:pt x="5554330" y="2249547"/>
                  </a:lnTo>
                  <a:lnTo>
                    <a:pt x="5507228" y="2252472"/>
                  </a:lnTo>
                  <a:lnTo>
                    <a:pt x="375412" y="2252472"/>
                  </a:lnTo>
                  <a:lnTo>
                    <a:pt x="328322" y="2249547"/>
                  </a:lnTo>
                  <a:lnTo>
                    <a:pt x="282978" y="2241009"/>
                  </a:lnTo>
                  <a:lnTo>
                    <a:pt x="239730" y="2227209"/>
                  </a:lnTo>
                  <a:lnTo>
                    <a:pt x="198931" y="2208497"/>
                  </a:lnTo>
                  <a:lnTo>
                    <a:pt x="160934" y="2185226"/>
                  </a:lnTo>
                  <a:lnTo>
                    <a:pt x="126088" y="2157746"/>
                  </a:lnTo>
                  <a:lnTo>
                    <a:pt x="94747" y="2126408"/>
                  </a:lnTo>
                  <a:lnTo>
                    <a:pt x="67263" y="2091565"/>
                  </a:lnTo>
                  <a:lnTo>
                    <a:pt x="43986" y="2053568"/>
                  </a:lnTo>
                  <a:lnTo>
                    <a:pt x="25270" y="2012767"/>
                  </a:lnTo>
                  <a:lnTo>
                    <a:pt x="11465" y="1969514"/>
                  </a:lnTo>
                  <a:lnTo>
                    <a:pt x="2925" y="1924162"/>
                  </a:lnTo>
                  <a:lnTo>
                    <a:pt x="0" y="1877060"/>
                  </a:lnTo>
                  <a:lnTo>
                    <a:pt x="0" y="375412"/>
                  </a:lnTo>
                  <a:close/>
                </a:path>
              </a:pathLst>
            </a:custGeom>
            <a:ln w="25908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16075" y="3149377"/>
            <a:ext cx="5771773" cy="1640840"/>
          </a:xfrm>
          <a:prstGeom prst="rect">
            <a:avLst/>
          </a:prstGeom>
        </p:spPr>
        <p:txBody>
          <a:bodyPr vert="horz" wrap="square" lIns="0" tIns="135804" rIns="0" bIns="0" rtlCol="0">
            <a:spAutoFit/>
          </a:bodyPr>
          <a:lstStyle/>
          <a:p>
            <a:pPr marL="459105">
              <a:spcBef>
                <a:spcPts val="1070"/>
              </a:spcBef>
            </a:pPr>
            <a:r>
              <a:rPr lang="ru-RU" sz="2000" b="1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Осуществляют:</a:t>
            </a:r>
          </a:p>
          <a:p>
            <a:pPr marL="459105">
              <a:spcBef>
                <a:spcPts val="1070"/>
              </a:spcBef>
            </a:pPr>
            <a:endParaRPr lang="ru-RU" sz="2000" b="1" spc="-6" dirty="0">
              <a:solidFill>
                <a:srgbClr val="001F5F"/>
              </a:solidFill>
              <a:latin typeface="Calibri" panose="020F0502020204030204"/>
              <a:cs typeface="Calibri" panose="020F0502020204030204"/>
            </a:endParaRPr>
          </a:p>
          <a:p>
            <a:pPr marL="459105">
              <a:spcBef>
                <a:spcPts val="1070"/>
              </a:spcBef>
            </a:pPr>
            <a:r>
              <a:rPr lang="ru-RU" sz="2000" b="1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разработку организационно-технологической модели школьного и муниципального этапов </a:t>
            </a:r>
            <a:endParaRPr sz="2000" dirty="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216140" y="5602224"/>
            <a:ext cx="5781040" cy="1431290"/>
            <a:chOff x="7216140" y="5602224"/>
            <a:chExt cx="5781040" cy="1431290"/>
          </a:xfrm>
        </p:grpSpPr>
        <p:sp>
          <p:nvSpPr>
            <p:cNvPr id="21" name="object 21"/>
            <p:cNvSpPr/>
            <p:nvPr/>
          </p:nvSpPr>
          <p:spPr>
            <a:xfrm>
              <a:off x="7229094" y="5615178"/>
              <a:ext cx="5755005" cy="1405255"/>
            </a:xfrm>
            <a:custGeom>
              <a:avLst/>
              <a:gdLst/>
              <a:ahLst/>
              <a:cxnLst/>
              <a:rect l="l" t="t" r="r" b="b"/>
              <a:pathLst>
                <a:path w="5755005" h="1405254">
                  <a:moveTo>
                    <a:pt x="5520435" y="0"/>
                  </a:moveTo>
                  <a:lnTo>
                    <a:pt x="234187" y="0"/>
                  </a:lnTo>
                  <a:lnTo>
                    <a:pt x="187006" y="4760"/>
                  </a:lnTo>
                  <a:lnTo>
                    <a:pt x="143053" y="18411"/>
                  </a:lnTo>
                  <a:lnTo>
                    <a:pt x="103274" y="40009"/>
                  </a:lnTo>
                  <a:lnTo>
                    <a:pt x="68611" y="68611"/>
                  </a:lnTo>
                  <a:lnTo>
                    <a:pt x="40009" y="103274"/>
                  </a:lnTo>
                  <a:lnTo>
                    <a:pt x="18411" y="143053"/>
                  </a:lnTo>
                  <a:lnTo>
                    <a:pt x="4760" y="187006"/>
                  </a:lnTo>
                  <a:lnTo>
                    <a:pt x="0" y="234187"/>
                  </a:lnTo>
                  <a:lnTo>
                    <a:pt x="0" y="1170927"/>
                  </a:lnTo>
                  <a:lnTo>
                    <a:pt x="4760" y="1218128"/>
                  </a:lnTo>
                  <a:lnTo>
                    <a:pt x="18411" y="1262090"/>
                  </a:lnTo>
                  <a:lnTo>
                    <a:pt x="40009" y="1301872"/>
                  </a:lnTo>
                  <a:lnTo>
                    <a:pt x="68611" y="1336533"/>
                  </a:lnTo>
                  <a:lnTo>
                    <a:pt x="103274" y="1365131"/>
                  </a:lnTo>
                  <a:lnTo>
                    <a:pt x="143053" y="1386723"/>
                  </a:lnTo>
                  <a:lnTo>
                    <a:pt x="187006" y="1400370"/>
                  </a:lnTo>
                  <a:lnTo>
                    <a:pt x="234187" y="1405128"/>
                  </a:lnTo>
                  <a:lnTo>
                    <a:pt x="5520435" y="1405128"/>
                  </a:lnTo>
                  <a:lnTo>
                    <a:pt x="5567617" y="1400370"/>
                  </a:lnTo>
                  <a:lnTo>
                    <a:pt x="5611570" y="1386723"/>
                  </a:lnTo>
                  <a:lnTo>
                    <a:pt x="5651349" y="1365131"/>
                  </a:lnTo>
                  <a:lnTo>
                    <a:pt x="5686012" y="1336533"/>
                  </a:lnTo>
                  <a:lnTo>
                    <a:pt x="5714614" y="1301872"/>
                  </a:lnTo>
                  <a:lnTo>
                    <a:pt x="5736212" y="1262090"/>
                  </a:lnTo>
                  <a:lnTo>
                    <a:pt x="5749863" y="1218128"/>
                  </a:lnTo>
                  <a:lnTo>
                    <a:pt x="5754624" y="1170927"/>
                  </a:lnTo>
                  <a:lnTo>
                    <a:pt x="5754624" y="234187"/>
                  </a:lnTo>
                  <a:lnTo>
                    <a:pt x="5749863" y="187006"/>
                  </a:lnTo>
                  <a:lnTo>
                    <a:pt x="5736212" y="143053"/>
                  </a:lnTo>
                  <a:lnTo>
                    <a:pt x="5714614" y="103274"/>
                  </a:lnTo>
                  <a:lnTo>
                    <a:pt x="5686012" y="68611"/>
                  </a:lnTo>
                  <a:lnTo>
                    <a:pt x="5651349" y="40009"/>
                  </a:lnTo>
                  <a:lnTo>
                    <a:pt x="5611570" y="18411"/>
                  </a:lnTo>
                  <a:lnTo>
                    <a:pt x="5567617" y="4760"/>
                  </a:lnTo>
                  <a:lnTo>
                    <a:pt x="5520435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229094" y="5615178"/>
              <a:ext cx="5755005" cy="1405255"/>
            </a:xfrm>
            <a:custGeom>
              <a:avLst/>
              <a:gdLst/>
              <a:ahLst/>
              <a:cxnLst/>
              <a:rect l="l" t="t" r="r" b="b"/>
              <a:pathLst>
                <a:path w="5755005" h="1405254">
                  <a:moveTo>
                    <a:pt x="0" y="234187"/>
                  </a:moveTo>
                  <a:lnTo>
                    <a:pt x="4760" y="187006"/>
                  </a:lnTo>
                  <a:lnTo>
                    <a:pt x="18411" y="143053"/>
                  </a:lnTo>
                  <a:lnTo>
                    <a:pt x="40009" y="103274"/>
                  </a:lnTo>
                  <a:lnTo>
                    <a:pt x="68611" y="68611"/>
                  </a:lnTo>
                  <a:lnTo>
                    <a:pt x="103274" y="40009"/>
                  </a:lnTo>
                  <a:lnTo>
                    <a:pt x="143053" y="18411"/>
                  </a:lnTo>
                  <a:lnTo>
                    <a:pt x="187006" y="4760"/>
                  </a:lnTo>
                  <a:lnTo>
                    <a:pt x="234187" y="0"/>
                  </a:lnTo>
                  <a:lnTo>
                    <a:pt x="5520435" y="0"/>
                  </a:lnTo>
                  <a:lnTo>
                    <a:pt x="5567617" y="4760"/>
                  </a:lnTo>
                  <a:lnTo>
                    <a:pt x="5611570" y="18411"/>
                  </a:lnTo>
                  <a:lnTo>
                    <a:pt x="5651349" y="40009"/>
                  </a:lnTo>
                  <a:lnTo>
                    <a:pt x="5686012" y="68611"/>
                  </a:lnTo>
                  <a:lnTo>
                    <a:pt x="5714614" y="103274"/>
                  </a:lnTo>
                  <a:lnTo>
                    <a:pt x="5736212" y="143053"/>
                  </a:lnTo>
                  <a:lnTo>
                    <a:pt x="5749863" y="187006"/>
                  </a:lnTo>
                  <a:lnTo>
                    <a:pt x="5754624" y="234187"/>
                  </a:lnTo>
                  <a:lnTo>
                    <a:pt x="5754624" y="1170927"/>
                  </a:lnTo>
                  <a:lnTo>
                    <a:pt x="5749863" y="1218128"/>
                  </a:lnTo>
                  <a:lnTo>
                    <a:pt x="5736212" y="1262090"/>
                  </a:lnTo>
                  <a:lnTo>
                    <a:pt x="5714614" y="1301872"/>
                  </a:lnTo>
                  <a:lnTo>
                    <a:pt x="5686012" y="1336533"/>
                  </a:lnTo>
                  <a:lnTo>
                    <a:pt x="5651349" y="1365131"/>
                  </a:lnTo>
                  <a:lnTo>
                    <a:pt x="5611570" y="1386723"/>
                  </a:lnTo>
                  <a:lnTo>
                    <a:pt x="5567617" y="1400370"/>
                  </a:lnTo>
                  <a:lnTo>
                    <a:pt x="5520435" y="1405128"/>
                  </a:lnTo>
                  <a:lnTo>
                    <a:pt x="234187" y="1405128"/>
                  </a:lnTo>
                  <a:lnTo>
                    <a:pt x="187006" y="1400370"/>
                  </a:lnTo>
                  <a:lnTo>
                    <a:pt x="143053" y="1386723"/>
                  </a:lnTo>
                  <a:lnTo>
                    <a:pt x="103274" y="1365131"/>
                  </a:lnTo>
                  <a:lnTo>
                    <a:pt x="68611" y="1336533"/>
                  </a:lnTo>
                  <a:lnTo>
                    <a:pt x="40009" y="1301872"/>
                  </a:lnTo>
                  <a:lnTo>
                    <a:pt x="18411" y="1262090"/>
                  </a:lnTo>
                  <a:lnTo>
                    <a:pt x="4760" y="1218128"/>
                  </a:lnTo>
                  <a:lnTo>
                    <a:pt x="0" y="1170927"/>
                  </a:lnTo>
                  <a:lnTo>
                    <a:pt x="0" y="234187"/>
                  </a:lnTo>
                  <a:close/>
                </a:path>
              </a:pathLst>
            </a:custGeom>
            <a:ln w="25908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9453759" y="5842760"/>
            <a:ext cx="2293741" cy="321234"/>
          </a:xfrm>
          <a:prstGeom prst="rect">
            <a:avLst/>
          </a:prstGeom>
        </p:spPr>
        <p:txBody>
          <a:bodyPr vert="horz" wrap="square" lIns="0" tIns="13327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spc="-1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0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ыб</a:t>
            </a:r>
            <a:r>
              <a:rPr sz="2000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о</a:t>
            </a:r>
            <a:r>
              <a:rPr sz="20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р</a:t>
            </a:r>
            <a:r>
              <a:rPr sz="2000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о</a:t>
            </a:r>
            <a:r>
              <a:rPr sz="2000" spc="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ч</a:t>
            </a:r>
            <a:r>
              <a:rPr sz="20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ную</a:t>
            </a:r>
            <a:endParaRPr sz="20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266168" y="5842760"/>
            <a:ext cx="1570103" cy="321234"/>
          </a:xfrm>
          <a:prstGeom prst="rect">
            <a:avLst/>
          </a:prstGeom>
        </p:spPr>
        <p:txBody>
          <a:bodyPr vert="horz" wrap="square" lIns="0" tIns="13327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перепроверку</a:t>
            </a:r>
            <a:endParaRPr sz="20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376293" y="5842762"/>
            <a:ext cx="5459345" cy="629010"/>
          </a:xfrm>
          <a:prstGeom prst="rect">
            <a:avLst/>
          </a:prstGeom>
        </p:spPr>
        <p:txBody>
          <a:bodyPr vert="horz" wrap="square" lIns="0" tIns="13327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Осуществляют</a:t>
            </a:r>
            <a:endParaRPr sz="2000" dirty="0">
              <a:latin typeface="Calibri" panose="020F0502020204030204"/>
              <a:cs typeface="Calibri" panose="020F0502020204030204"/>
            </a:endParaRPr>
          </a:p>
          <a:p>
            <a:pPr marL="12700">
              <a:spcBef>
                <a:spcPts val="10"/>
              </a:spcBef>
              <a:tabLst>
                <a:tab pos="1707515" algn="l"/>
              </a:tabLst>
            </a:pPr>
            <a:r>
              <a:rPr sz="20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вып</a:t>
            </a:r>
            <a:r>
              <a:rPr sz="2000" spc="-3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о</a:t>
            </a:r>
            <a:r>
              <a:rPr sz="2000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лн</a:t>
            </a:r>
            <a:r>
              <a:rPr sz="20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енных	</a:t>
            </a:r>
            <a:r>
              <a:rPr sz="2000" spc="-4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о</a:t>
            </a:r>
            <a:r>
              <a:rPr sz="2000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ли</a:t>
            </a:r>
            <a:r>
              <a:rPr sz="20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мп</a:t>
            </a:r>
            <a:r>
              <a:rPr sz="2000" spc="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0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а</a:t>
            </a:r>
            <a:r>
              <a:rPr sz="2000" spc="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дн</a:t>
            </a:r>
            <a:r>
              <a:rPr sz="20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ых</a:t>
            </a:r>
            <a:endParaRPr sz="20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790302" y="6141519"/>
            <a:ext cx="2045336" cy="321234"/>
          </a:xfrm>
          <a:prstGeom prst="rect">
            <a:avLst/>
          </a:prstGeom>
        </p:spPr>
        <p:txBody>
          <a:bodyPr vert="horz" wrap="square" lIns="0" tIns="13327" rIns="0" bIns="0" rtlCol="0">
            <a:spAutoFit/>
          </a:bodyPr>
          <a:lstStyle/>
          <a:p>
            <a:pPr marL="12700">
              <a:spcBef>
                <a:spcPts val="105"/>
              </a:spcBef>
              <a:tabLst>
                <a:tab pos="850265" algn="l"/>
              </a:tabLst>
            </a:pPr>
            <a:r>
              <a:rPr lang="ru-RU" sz="2000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р</a:t>
            </a:r>
            <a:r>
              <a:rPr sz="2000" spc="-6" dirty="0" err="1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або</a:t>
            </a:r>
            <a:r>
              <a:rPr sz="2000" dirty="0" err="1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т</a:t>
            </a:r>
            <a:r>
              <a:rPr lang="ru-RU" sz="20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dirty="0" err="1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учас</a:t>
            </a:r>
            <a:r>
              <a:rPr sz="2000" spc="6" dirty="0" err="1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тн</a:t>
            </a:r>
            <a:r>
              <a:rPr sz="2000" dirty="0" err="1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000" spc="-25" dirty="0" err="1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к</a:t>
            </a:r>
            <a:r>
              <a:rPr sz="2000" spc="-6" dirty="0" err="1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ов</a:t>
            </a:r>
            <a:endParaRPr sz="20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376286" y="6440220"/>
            <a:ext cx="4218814" cy="321234"/>
          </a:xfrm>
          <a:prstGeom prst="rect">
            <a:avLst/>
          </a:prstGeom>
        </p:spPr>
        <p:txBody>
          <a:bodyPr vert="horz" wrap="square" lIns="0" tIns="13327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spc="-6" dirty="0" err="1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муниципального</a:t>
            </a:r>
            <a:r>
              <a:rPr sz="2000" spc="5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spc="-6" dirty="0" err="1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этапа</a:t>
            </a:r>
            <a:r>
              <a:rPr lang="ru-RU" sz="2000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spc="-6" dirty="0" err="1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олимпиады</a:t>
            </a:r>
            <a:endParaRPr sz="2000" dirty="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7082984" y="3220858"/>
            <a:ext cx="5908675" cy="2279015"/>
            <a:chOff x="7110920" y="2930588"/>
            <a:chExt cx="5908675" cy="2279015"/>
          </a:xfrm>
        </p:grpSpPr>
        <p:sp>
          <p:nvSpPr>
            <p:cNvPr id="29" name="object 29"/>
            <p:cNvSpPr/>
            <p:nvPr/>
          </p:nvSpPr>
          <p:spPr>
            <a:xfrm>
              <a:off x="7123937" y="2943606"/>
              <a:ext cx="5882640" cy="2252980"/>
            </a:xfrm>
            <a:custGeom>
              <a:avLst/>
              <a:gdLst/>
              <a:ahLst/>
              <a:cxnLst/>
              <a:rect l="l" t="t" r="r" b="b"/>
              <a:pathLst>
                <a:path w="5882640" h="2252979">
                  <a:moveTo>
                    <a:pt x="5507228" y="0"/>
                  </a:moveTo>
                  <a:lnTo>
                    <a:pt x="375411" y="0"/>
                  </a:lnTo>
                  <a:lnTo>
                    <a:pt x="328309" y="2924"/>
                  </a:lnTo>
                  <a:lnTo>
                    <a:pt x="282957" y="11462"/>
                  </a:lnTo>
                  <a:lnTo>
                    <a:pt x="239704" y="25262"/>
                  </a:lnTo>
                  <a:lnTo>
                    <a:pt x="198903" y="43974"/>
                  </a:lnTo>
                  <a:lnTo>
                    <a:pt x="160906" y="67245"/>
                  </a:lnTo>
                  <a:lnTo>
                    <a:pt x="126063" y="94725"/>
                  </a:lnTo>
                  <a:lnTo>
                    <a:pt x="94725" y="126063"/>
                  </a:lnTo>
                  <a:lnTo>
                    <a:pt x="67245" y="160906"/>
                  </a:lnTo>
                  <a:lnTo>
                    <a:pt x="43974" y="198903"/>
                  </a:lnTo>
                  <a:lnTo>
                    <a:pt x="25262" y="239704"/>
                  </a:lnTo>
                  <a:lnTo>
                    <a:pt x="11462" y="282957"/>
                  </a:lnTo>
                  <a:lnTo>
                    <a:pt x="2924" y="328309"/>
                  </a:lnTo>
                  <a:lnTo>
                    <a:pt x="0" y="375412"/>
                  </a:lnTo>
                  <a:lnTo>
                    <a:pt x="0" y="1877060"/>
                  </a:lnTo>
                  <a:lnTo>
                    <a:pt x="2924" y="1924162"/>
                  </a:lnTo>
                  <a:lnTo>
                    <a:pt x="11462" y="1969514"/>
                  </a:lnTo>
                  <a:lnTo>
                    <a:pt x="25262" y="2012767"/>
                  </a:lnTo>
                  <a:lnTo>
                    <a:pt x="43974" y="2053568"/>
                  </a:lnTo>
                  <a:lnTo>
                    <a:pt x="67245" y="2091565"/>
                  </a:lnTo>
                  <a:lnTo>
                    <a:pt x="94725" y="2126408"/>
                  </a:lnTo>
                  <a:lnTo>
                    <a:pt x="126063" y="2157746"/>
                  </a:lnTo>
                  <a:lnTo>
                    <a:pt x="160906" y="2185226"/>
                  </a:lnTo>
                  <a:lnTo>
                    <a:pt x="198903" y="2208497"/>
                  </a:lnTo>
                  <a:lnTo>
                    <a:pt x="239704" y="2227209"/>
                  </a:lnTo>
                  <a:lnTo>
                    <a:pt x="282957" y="2241009"/>
                  </a:lnTo>
                  <a:lnTo>
                    <a:pt x="328309" y="2249547"/>
                  </a:lnTo>
                  <a:lnTo>
                    <a:pt x="375411" y="2252472"/>
                  </a:lnTo>
                  <a:lnTo>
                    <a:pt x="5507228" y="2252472"/>
                  </a:lnTo>
                  <a:lnTo>
                    <a:pt x="5554330" y="2249547"/>
                  </a:lnTo>
                  <a:lnTo>
                    <a:pt x="5599682" y="2241009"/>
                  </a:lnTo>
                  <a:lnTo>
                    <a:pt x="5642935" y="2227209"/>
                  </a:lnTo>
                  <a:lnTo>
                    <a:pt x="5683736" y="2208497"/>
                  </a:lnTo>
                  <a:lnTo>
                    <a:pt x="5721733" y="2185226"/>
                  </a:lnTo>
                  <a:lnTo>
                    <a:pt x="5756576" y="2157746"/>
                  </a:lnTo>
                  <a:lnTo>
                    <a:pt x="5787914" y="2126408"/>
                  </a:lnTo>
                  <a:lnTo>
                    <a:pt x="5815394" y="2091565"/>
                  </a:lnTo>
                  <a:lnTo>
                    <a:pt x="5838665" y="2053568"/>
                  </a:lnTo>
                  <a:lnTo>
                    <a:pt x="5857377" y="2012767"/>
                  </a:lnTo>
                  <a:lnTo>
                    <a:pt x="5871177" y="1969514"/>
                  </a:lnTo>
                  <a:lnTo>
                    <a:pt x="5879715" y="1924162"/>
                  </a:lnTo>
                  <a:lnTo>
                    <a:pt x="5882640" y="1877060"/>
                  </a:lnTo>
                  <a:lnTo>
                    <a:pt x="5882640" y="375412"/>
                  </a:lnTo>
                  <a:lnTo>
                    <a:pt x="5879715" y="328309"/>
                  </a:lnTo>
                  <a:lnTo>
                    <a:pt x="5871177" y="282957"/>
                  </a:lnTo>
                  <a:lnTo>
                    <a:pt x="5857377" y="239704"/>
                  </a:lnTo>
                  <a:lnTo>
                    <a:pt x="5838665" y="198903"/>
                  </a:lnTo>
                  <a:lnTo>
                    <a:pt x="5815394" y="160906"/>
                  </a:lnTo>
                  <a:lnTo>
                    <a:pt x="5787914" y="126063"/>
                  </a:lnTo>
                  <a:lnTo>
                    <a:pt x="5756576" y="94725"/>
                  </a:lnTo>
                  <a:lnTo>
                    <a:pt x="5721733" y="67245"/>
                  </a:lnTo>
                  <a:lnTo>
                    <a:pt x="5683736" y="43974"/>
                  </a:lnTo>
                  <a:lnTo>
                    <a:pt x="5642935" y="25262"/>
                  </a:lnTo>
                  <a:lnTo>
                    <a:pt x="5599682" y="11462"/>
                  </a:lnTo>
                  <a:lnTo>
                    <a:pt x="5554330" y="2924"/>
                  </a:lnTo>
                  <a:lnTo>
                    <a:pt x="5507228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123937" y="2943606"/>
              <a:ext cx="5882640" cy="2252980"/>
            </a:xfrm>
            <a:custGeom>
              <a:avLst/>
              <a:gdLst/>
              <a:ahLst/>
              <a:cxnLst/>
              <a:rect l="l" t="t" r="r" b="b"/>
              <a:pathLst>
                <a:path w="5882640" h="2252979">
                  <a:moveTo>
                    <a:pt x="0" y="375412"/>
                  </a:moveTo>
                  <a:lnTo>
                    <a:pt x="2924" y="328309"/>
                  </a:lnTo>
                  <a:lnTo>
                    <a:pt x="11462" y="282957"/>
                  </a:lnTo>
                  <a:lnTo>
                    <a:pt x="25262" y="239704"/>
                  </a:lnTo>
                  <a:lnTo>
                    <a:pt x="43974" y="198903"/>
                  </a:lnTo>
                  <a:lnTo>
                    <a:pt x="67245" y="160906"/>
                  </a:lnTo>
                  <a:lnTo>
                    <a:pt x="94725" y="126063"/>
                  </a:lnTo>
                  <a:lnTo>
                    <a:pt x="126063" y="94725"/>
                  </a:lnTo>
                  <a:lnTo>
                    <a:pt x="160906" y="67245"/>
                  </a:lnTo>
                  <a:lnTo>
                    <a:pt x="198903" y="43974"/>
                  </a:lnTo>
                  <a:lnTo>
                    <a:pt x="239704" y="25262"/>
                  </a:lnTo>
                  <a:lnTo>
                    <a:pt x="282957" y="11462"/>
                  </a:lnTo>
                  <a:lnTo>
                    <a:pt x="328309" y="2924"/>
                  </a:lnTo>
                  <a:lnTo>
                    <a:pt x="375411" y="0"/>
                  </a:lnTo>
                  <a:lnTo>
                    <a:pt x="5507228" y="0"/>
                  </a:lnTo>
                  <a:lnTo>
                    <a:pt x="5554330" y="2924"/>
                  </a:lnTo>
                  <a:lnTo>
                    <a:pt x="5599682" y="11462"/>
                  </a:lnTo>
                  <a:lnTo>
                    <a:pt x="5642935" y="25262"/>
                  </a:lnTo>
                  <a:lnTo>
                    <a:pt x="5683736" y="43974"/>
                  </a:lnTo>
                  <a:lnTo>
                    <a:pt x="5721733" y="67245"/>
                  </a:lnTo>
                  <a:lnTo>
                    <a:pt x="5756576" y="94725"/>
                  </a:lnTo>
                  <a:lnTo>
                    <a:pt x="5787914" y="126063"/>
                  </a:lnTo>
                  <a:lnTo>
                    <a:pt x="5815394" y="160906"/>
                  </a:lnTo>
                  <a:lnTo>
                    <a:pt x="5838665" y="198903"/>
                  </a:lnTo>
                  <a:lnTo>
                    <a:pt x="5857377" y="239704"/>
                  </a:lnTo>
                  <a:lnTo>
                    <a:pt x="5871177" y="282957"/>
                  </a:lnTo>
                  <a:lnTo>
                    <a:pt x="5879715" y="328309"/>
                  </a:lnTo>
                  <a:lnTo>
                    <a:pt x="5882640" y="375412"/>
                  </a:lnTo>
                  <a:lnTo>
                    <a:pt x="5882640" y="1877060"/>
                  </a:lnTo>
                  <a:lnTo>
                    <a:pt x="5879715" y="1924162"/>
                  </a:lnTo>
                  <a:lnTo>
                    <a:pt x="5871177" y="1969514"/>
                  </a:lnTo>
                  <a:lnTo>
                    <a:pt x="5857377" y="2012767"/>
                  </a:lnTo>
                  <a:lnTo>
                    <a:pt x="5838665" y="2053568"/>
                  </a:lnTo>
                  <a:lnTo>
                    <a:pt x="5815394" y="2091565"/>
                  </a:lnTo>
                  <a:lnTo>
                    <a:pt x="5787914" y="2126408"/>
                  </a:lnTo>
                  <a:lnTo>
                    <a:pt x="5756576" y="2157746"/>
                  </a:lnTo>
                  <a:lnTo>
                    <a:pt x="5721733" y="2185226"/>
                  </a:lnTo>
                  <a:lnTo>
                    <a:pt x="5683736" y="2208497"/>
                  </a:lnTo>
                  <a:lnTo>
                    <a:pt x="5642935" y="2227209"/>
                  </a:lnTo>
                  <a:lnTo>
                    <a:pt x="5599682" y="2241009"/>
                  </a:lnTo>
                  <a:lnTo>
                    <a:pt x="5554330" y="2249547"/>
                  </a:lnTo>
                  <a:lnTo>
                    <a:pt x="5507228" y="2252472"/>
                  </a:lnTo>
                  <a:lnTo>
                    <a:pt x="375411" y="2252472"/>
                  </a:lnTo>
                  <a:lnTo>
                    <a:pt x="328309" y="2249547"/>
                  </a:lnTo>
                  <a:lnTo>
                    <a:pt x="282957" y="2241009"/>
                  </a:lnTo>
                  <a:lnTo>
                    <a:pt x="239704" y="2227209"/>
                  </a:lnTo>
                  <a:lnTo>
                    <a:pt x="198903" y="2208497"/>
                  </a:lnTo>
                  <a:lnTo>
                    <a:pt x="160906" y="2185226"/>
                  </a:lnTo>
                  <a:lnTo>
                    <a:pt x="126063" y="2157746"/>
                  </a:lnTo>
                  <a:lnTo>
                    <a:pt x="94725" y="2126408"/>
                  </a:lnTo>
                  <a:lnTo>
                    <a:pt x="67245" y="2091565"/>
                  </a:lnTo>
                  <a:lnTo>
                    <a:pt x="43974" y="2053568"/>
                  </a:lnTo>
                  <a:lnTo>
                    <a:pt x="25262" y="2012767"/>
                  </a:lnTo>
                  <a:lnTo>
                    <a:pt x="11462" y="1969514"/>
                  </a:lnTo>
                  <a:lnTo>
                    <a:pt x="2924" y="1924162"/>
                  </a:lnTo>
                  <a:lnTo>
                    <a:pt x="0" y="1877060"/>
                  </a:lnTo>
                  <a:lnTo>
                    <a:pt x="0" y="375412"/>
                  </a:lnTo>
                  <a:close/>
                </a:path>
              </a:pathLst>
            </a:custGeom>
            <a:ln w="25908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7312532" y="3111147"/>
            <a:ext cx="5694051" cy="880924"/>
          </a:xfrm>
          <a:prstGeom prst="rect">
            <a:avLst/>
          </a:prstGeom>
        </p:spPr>
        <p:txBody>
          <a:bodyPr vert="horz" wrap="square" lIns="0" tIns="135804" rIns="0" bIns="0" rtlCol="0">
            <a:spAutoFit/>
          </a:bodyPr>
          <a:lstStyle/>
          <a:p>
            <a:pPr marL="459105">
              <a:spcBef>
                <a:spcPts val="1070"/>
              </a:spcBef>
            </a:pPr>
            <a:r>
              <a:rPr sz="2000" b="1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Разрабатывают:</a:t>
            </a:r>
            <a:endParaRPr sz="2000" dirty="0">
              <a:latin typeface="Calibri" panose="020F0502020204030204"/>
              <a:cs typeface="Calibri" panose="020F0502020204030204"/>
            </a:endParaRPr>
          </a:p>
          <a:p>
            <a:pPr marL="299085" indent="-287020">
              <a:spcBef>
                <a:spcPts val="970"/>
              </a:spcBef>
              <a:buFont typeface="Wingdings" panose="05000000000000000000"/>
              <a:buChar char=""/>
              <a:tabLst>
                <a:tab pos="299085" algn="l"/>
                <a:tab pos="1786890" algn="l"/>
                <a:tab pos="2152015" algn="l"/>
                <a:tab pos="3762375" algn="l"/>
                <a:tab pos="4147185" algn="l"/>
              </a:tabLst>
            </a:pPr>
            <a:r>
              <a:rPr sz="20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требования	к	организации	и	</a:t>
            </a:r>
            <a:r>
              <a:rPr sz="2000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проведению</a:t>
            </a:r>
            <a:endParaRPr sz="20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312535" y="3952704"/>
            <a:ext cx="5504180" cy="1552340"/>
          </a:xfrm>
          <a:prstGeom prst="rect">
            <a:avLst/>
          </a:prstGeom>
        </p:spPr>
        <p:txBody>
          <a:bodyPr vert="horz" wrap="square" lIns="0" tIns="13327" rIns="0" bIns="0" rtlCol="0">
            <a:spAutoFit/>
          </a:bodyPr>
          <a:lstStyle/>
          <a:p>
            <a:pPr marL="299085">
              <a:spcBef>
                <a:spcPts val="105"/>
              </a:spcBef>
            </a:pPr>
            <a:r>
              <a:rPr lang="ru-RU" sz="2000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школьного и </a:t>
            </a:r>
            <a:r>
              <a:rPr sz="2000" spc="-6" dirty="0" err="1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муниципального</a:t>
            </a:r>
            <a:r>
              <a:rPr sz="2000" spc="5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spc="-6" dirty="0" err="1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этап</a:t>
            </a:r>
            <a:r>
              <a:rPr lang="ru-RU" sz="2000" spc="-6" dirty="0" err="1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ов</a:t>
            </a:r>
            <a:r>
              <a:rPr sz="2000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олимпиады;</a:t>
            </a:r>
            <a:endParaRPr sz="2000" dirty="0">
              <a:latin typeface="Calibri" panose="020F0502020204030204"/>
              <a:cs typeface="Calibri" panose="020F0502020204030204"/>
            </a:endParaRPr>
          </a:p>
          <a:p>
            <a:pPr marL="299085" marR="5080" indent="-287020">
              <a:lnSpc>
                <a:spcPct val="100000"/>
              </a:lnSpc>
              <a:spcBef>
                <a:spcPts val="5"/>
              </a:spcBef>
              <a:buFont typeface="Wingdings" panose="05000000000000000000"/>
              <a:buChar char=""/>
              <a:tabLst>
                <a:tab pos="299085" algn="l"/>
                <a:tab pos="1890395" algn="l"/>
                <a:tab pos="3799205" algn="l"/>
                <a:tab pos="5102860" algn="l"/>
              </a:tabLst>
            </a:pPr>
            <a:r>
              <a:rPr sz="2000" spc="-2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к</a:t>
            </a:r>
            <a:r>
              <a:rPr sz="2000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омп</a:t>
            </a:r>
            <a:r>
              <a:rPr sz="2000" spc="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л</a:t>
            </a:r>
            <a:r>
              <a:rPr sz="20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екты	</a:t>
            </a:r>
            <a:r>
              <a:rPr sz="2000" spc="-4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о</a:t>
            </a:r>
            <a:r>
              <a:rPr sz="2000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ли</a:t>
            </a:r>
            <a:r>
              <a:rPr sz="20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мпи</a:t>
            </a:r>
            <a:r>
              <a:rPr sz="2000" spc="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ад</a:t>
            </a:r>
            <a:r>
              <a:rPr sz="20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ных	заданий	</a:t>
            </a:r>
            <a:r>
              <a:rPr sz="2000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д</a:t>
            </a:r>
            <a:r>
              <a:rPr sz="2000" spc="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л</a:t>
            </a:r>
            <a:r>
              <a:rPr sz="20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я  </a:t>
            </a:r>
            <a:r>
              <a:rPr sz="2000" spc="-6" dirty="0" err="1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проведения</a:t>
            </a:r>
            <a:r>
              <a:rPr sz="2000" spc="1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ru-RU" sz="2000" spc="1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школьного и </a:t>
            </a:r>
            <a:r>
              <a:rPr sz="2000" spc="-6" dirty="0" err="1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муниципального</a:t>
            </a:r>
            <a:r>
              <a:rPr sz="2000" spc="4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spc="-6" dirty="0" err="1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этап</a:t>
            </a:r>
            <a:r>
              <a:rPr lang="ru-RU" sz="2000" spc="-6" dirty="0" err="1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ов</a:t>
            </a:r>
            <a:r>
              <a:rPr sz="2000" spc="2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олимпиады</a:t>
            </a:r>
            <a:endParaRPr sz="2000" dirty="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3200503" y="1622320"/>
            <a:ext cx="7080884" cy="4022090"/>
            <a:chOff x="3206495" y="1534668"/>
            <a:chExt cx="7080884" cy="4022090"/>
          </a:xfrm>
        </p:grpSpPr>
        <p:sp>
          <p:nvSpPr>
            <p:cNvPr id="34" name="object 34"/>
            <p:cNvSpPr/>
            <p:nvPr/>
          </p:nvSpPr>
          <p:spPr>
            <a:xfrm>
              <a:off x="3219449" y="1559814"/>
              <a:ext cx="460375" cy="337185"/>
            </a:xfrm>
            <a:custGeom>
              <a:avLst/>
              <a:gdLst/>
              <a:ahLst/>
              <a:cxnLst/>
              <a:rect l="l" t="t" r="r" b="b"/>
              <a:pathLst>
                <a:path w="460375" h="337185">
                  <a:moveTo>
                    <a:pt x="345186" y="0"/>
                  </a:moveTo>
                  <a:lnTo>
                    <a:pt x="115062" y="0"/>
                  </a:lnTo>
                  <a:lnTo>
                    <a:pt x="115062" y="168401"/>
                  </a:lnTo>
                  <a:lnTo>
                    <a:pt x="0" y="168401"/>
                  </a:lnTo>
                  <a:lnTo>
                    <a:pt x="230124" y="336803"/>
                  </a:lnTo>
                  <a:lnTo>
                    <a:pt x="460248" y="168401"/>
                  </a:lnTo>
                  <a:lnTo>
                    <a:pt x="345186" y="168401"/>
                  </a:lnTo>
                  <a:lnTo>
                    <a:pt x="345186" y="0"/>
                  </a:lnTo>
                  <a:close/>
                </a:path>
              </a:pathLst>
            </a:custGeom>
            <a:solidFill>
              <a:srgbClr val="0F96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219449" y="1559814"/>
              <a:ext cx="460375" cy="337185"/>
            </a:xfrm>
            <a:custGeom>
              <a:avLst/>
              <a:gdLst/>
              <a:ahLst/>
              <a:cxnLst/>
              <a:rect l="l" t="t" r="r" b="b"/>
              <a:pathLst>
                <a:path w="460375" h="337185">
                  <a:moveTo>
                    <a:pt x="0" y="168401"/>
                  </a:moveTo>
                  <a:lnTo>
                    <a:pt x="115062" y="168401"/>
                  </a:lnTo>
                  <a:lnTo>
                    <a:pt x="115062" y="0"/>
                  </a:lnTo>
                  <a:lnTo>
                    <a:pt x="345186" y="0"/>
                  </a:lnTo>
                  <a:lnTo>
                    <a:pt x="345186" y="168401"/>
                  </a:lnTo>
                  <a:lnTo>
                    <a:pt x="460248" y="168401"/>
                  </a:lnTo>
                  <a:lnTo>
                    <a:pt x="230124" y="336803"/>
                  </a:lnTo>
                  <a:lnTo>
                    <a:pt x="0" y="168401"/>
                  </a:lnTo>
                  <a:close/>
                </a:path>
              </a:pathLst>
            </a:custGeom>
            <a:ln w="25908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813798" y="1547622"/>
              <a:ext cx="460375" cy="327660"/>
            </a:xfrm>
            <a:custGeom>
              <a:avLst/>
              <a:gdLst/>
              <a:ahLst/>
              <a:cxnLst/>
              <a:rect l="l" t="t" r="r" b="b"/>
              <a:pathLst>
                <a:path w="460375" h="327660">
                  <a:moveTo>
                    <a:pt x="345185" y="0"/>
                  </a:moveTo>
                  <a:lnTo>
                    <a:pt x="115061" y="0"/>
                  </a:lnTo>
                  <a:lnTo>
                    <a:pt x="115061" y="163829"/>
                  </a:lnTo>
                  <a:lnTo>
                    <a:pt x="0" y="163829"/>
                  </a:lnTo>
                  <a:lnTo>
                    <a:pt x="230124" y="327659"/>
                  </a:lnTo>
                  <a:lnTo>
                    <a:pt x="460248" y="163829"/>
                  </a:lnTo>
                  <a:lnTo>
                    <a:pt x="345185" y="163829"/>
                  </a:lnTo>
                  <a:lnTo>
                    <a:pt x="345185" y="0"/>
                  </a:lnTo>
                  <a:close/>
                </a:path>
              </a:pathLst>
            </a:custGeom>
            <a:solidFill>
              <a:srgbClr val="0F96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813798" y="1547622"/>
              <a:ext cx="460375" cy="327660"/>
            </a:xfrm>
            <a:custGeom>
              <a:avLst/>
              <a:gdLst/>
              <a:ahLst/>
              <a:cxnLst/>
              <a:rect l="l" t="t" r="r" b="b"/>
              <a:pathLst>
                <a:path w="460375" h="327660">
                  <a:moveTo>
                    <a:pt x="0" y="163829"/>
                  </a:moveTo>
                  <a:lnTo>
                    <a:pt x="115061" y="163829"/>
                  </a:lnTo>
                  <a:lnTo>
                    <a:pt x="115061" y="0"/>
                  </a:lnTo>
                  <a:lnTo>
                    <a:pt x="345185" y="0"/>
                  </a:lnTo>
                  <a:lnTo>
                    <a:pt x="345185" y="163829"/>
                  </a:lnTo>
                  <a:lnTo>
                    <a:pt x="460248" y="163829"/>
                  </a:lnTo>
                  <a:lnTo>
                    <a:pt x="230124" y="327659"/>
                  </a:lnTo>
                  <a:lnTo>
                    <a:pt x="0" y="163829"/>
                  </a:lnTo>
                  <a:close/>
                </a:path>
              </a:pathLst>
            </a:custGeom>
            <a:ln w="25908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239261" y="2617470"/>
              <a:ext cx="460375" cy="326390"/>
            </a:xfrm>
            <a:custGeom>
              <a:avLst/>
              <a:gdLst/>
              <a:ahLst/>
              <a:cxnLst/>
              <a:rect l="l" t="t" r="r" b="b"/>
              <a:pathLst>
                <a:path w="460375" h="326389">
                  <a:moveTo>
                    <a:pt x="345186" y="0"/>
                  </a:moveTo>
                  <a:lnTo>
                    <a:pt x="115062" y="0"/>
                  </a:lnTo>
                  <a:lnTo>
                    <a:pt x="115062" y="163068"/>
                  </a:lnTo>
                  <a:lnTo>
                    <a:pt x="0" y="163068"/>
                  </a:lnTo>
                  <a:lnTo>
                    <a:pt x="230124" y="326136"/>
                  </a:lnTo>
                  <a:lnTo>
                    <a:pt x="460248" y="163068"/>
                  </a:lnTo>
                  <a:lnTo>
                    <a:pt x="345186" y="163068"/>
                  </a:lnTo>
                  <a:lnTo>
                    <a:pt x="345186" y="0"/>
                  </a:lnTo>
                  <a:close/>
                </a:path>
              </a:pathLst>
            </a:custGeom>
            <a:solidFill>
              <a:srgbClr val="0F96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239261" y="2617470"/>
              <a:ext cx="460375" cy="326390"/>
            </a:xfrm>
            <a:custGeom>
              <a:avLst/>
              <a:gdLst/>
              <a:ahLst/>
              <a:cxnLst/>
              <a:rect l="l" t="t" r="r" b="b"/>
              <a:pathLst>
                <a:path w="460375" h="326389">
                  <a:moveTo>
                    <a:pt x="0" y="163068"/>
                  </a:moveTo>
                  <a:lnTo>
                    <a:pt x="115062" y="163068"/>
                  </a:lnTo>
                  <a:lnTo>
                    <a:pt x="115062" y="0"/>
                  </a:lnTo>
                  <a:lnTo>
                    <a:pt x="345186" y="0"/>
                  </a:lnTo>
                  <a:lnTo>
                    <a:pt x="345186" y="163068"/>
                  </a:lnTo>
                  <a:lnTo>
                    <a:pt x="460248" y="163068"/>
                  </a:lnTo>
                  <a:lnTo>
                    <a:pt x="230124" y="326136"/>
                  </a:lnTo>
                  <a:lnTo>
                    <a:pt x="0" y="163068"/>
                  </a:lnTo>
                  <a:close/>
                </a:path>
              </a:pathLst>
            </a:custGeom>
            <a:ln w="25908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806177" y="2600706"/>
              <a:ext cx="462280" cy="326390"/>
            </a:xfrm>
            <a:custGeom>
              <a:avLst/>
              <a:gdLst/>
              <a:ahLst/>
              <a:cxnLst/>
              <a:rect l="l" t="t" r="r" b="b"/>
              <a:pathLst>
                <a:path w="462279" h="326389">
                  <a:moveTo>
                    <a:pt x="346328" y="0"/>
                  </a:moveTo>
                  <a:lnTo>
                    <a:pt x="115443" y="0"/>
                  </a:lnTo>
                  <a:lnTo>
                    <a:pt x="115443" y="163068"/>
                  </a:lnTo>
                  <a:lnTo>
                    <a:pt x="0" y="163068"/>
                  </a:lnTo>
                  <a:lnTo>
                    <a:pt x="230886" y="326136"/>
                  </a:lnTo>
                  <a:lnTo>
                    <a:pt x="461772" y="163068"/>
                  </a:lnTo>
                  <a:lnTo>
                    <a:pt x="346328" y="163068"/>
                  </a:lnTo>
                  <a:lnTo>
                    <a:pt x="346328" y="0"/>
                  </a:lnTo>
                  <a:close/>
                </a:path>
              </a:pathLst>
            </a:custGeom>
            <a:solidFill>
              <a:srgbClr val="0F96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9806177" y="2600706"/>
              <a:ext cx="462280" cy="326390"/>
            </a:xfrm>
            <a:custGeom>
              <a:avLst/>
              <a:gdLst/>
              <a:ahLst/>
              <a:cxnLst/>
              <a:rect l="l" t="t" r="r" b="b"/>
              <a:pathLst>
                <a:path w="462279" h="326389">
                  <a:moveTo>
                    <a:pt x="0" y="163068"/>
                  </a:moveTo>
                  <a:lnTo>
                    <a:pt x="115443" y="163068"/>
                  </a:lnTo>
                  <a:lnTo>
                    <a:pt x="115443" y="0"/>
                  </a:lnTo>
                  <a:lnTo>
                    <a:pt x="346328" y="0"/>
                  </a:lnTo>
                  <a:lnTo>
                    <a:pt x="346328" y="163068"/>
                  </a:lnTo>
                  <a:lnTo>
                    <a:pt x="461772" y="163068"/>
                  </a:lnTo>
                  <a:lnTo>
                    <a:pt x="230886" y="326136"/>
                  </a:lnTo>
                  <a:lnTo>
                    <a:pt x="0" y="163068"/>
                  </a:lnTo>
                  <a:close/>
                </a:path>
              </a:pathLst>
            </a:custGeom>
            <a:ln w="25908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940417" y="5262880"/>
              <a:ext cx="330835" cy="280670"/>
            </a:xfrm>
            <a:custGeom>
              <a:avLst/>
              <a:gdLst/>
              <a:ahLst/>
              <a:cxnLst/>
              <a:rect l="l" t="t" r="r" b="b"/>
              <a:pathLst>
                <a:path w="330834" h="280670">
                  <a:moveTo>
                    <a:pt x="330454" y="95250"/>
                  </a:moveTo>
                  <a:lnTo>
                    <a:pt x="210058" y="95250"/>
                  </a:lnTo>
                  <a:lnTo>
                    <a:pt x="210058" y="0"/>
                  </a:lnTo>
                  <a:lnTo>
                    <a:pt x="120396" y="0"/>
                  </a:lnTo>
                  <a:lnTo>
                    <a:pt x="120396" y="95250"/>
                  </a:lnTo>
                  <a:lnTo>
                    <a:pt x="0" y="95250"/>
                  </a:lnTo>
                  <a:lnTo>
                    <a:pt x="0" y="185420"/>
                  </a:lnTo>
                  <a:lnTo>
                    <a:pt x="120396" y="185420"/>
                  </a:lnTo>
                  <a:lnTo>
                    <a:pt x="120396" y="280670"/>
                  </a:lnTo>
                  <a:lnTo>
                    <a:pt x="210058" y="280670"/>
                  </a:lnTo>
                  <a:lnTo>
                    <a:pt x="210058" y="185420"/>
                  </a:lnTo>
                  <a:lnTo>
                    <a:pt x="330454" y="185420"/>
                  </a:lnTo>
                  <a:lnTo>
                    <a:pt x="330454" y="95250"/>
                  </a:lnTo>
                  <a:close/>
                </a:path>
              </a:pathLst>
            </a:custGeom>
            <a:solidFill>
              <a:srgbClr val="0F96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940416" y="5263388"/>
              <a:ext cx="330835" cy="280035"/>
            </a:xfrm>
            <a:custGeom>
              <a:avLst/>
              <a:gdLst/>
              <a:ahLst/>
              <a:cxnLst/>
              <a:rect l="l" t="t" r="r" b="b"/>
              <a:pathLst>
                <a:path w="330834" h="280035">
                  <a:moveTo>
                    <a:pt x="0" y="95122"/>
                  </a:moveTo>
                  <a:lnTo>
                    <a:pt x="120396" y="95122"/>
                  </a:lnTo>
                  <a:lnTo>
                    <a:pt x="120396" y="0"/>
                  </a:lnTo>
                  <a:lnTo>
                    <a:pt x="210057" y="0"/>
                  </a:lnTo>
                  <a:lnTo>
                    <a:pt x="210057" y="95122"/>
                  </a:lnTo>
                  <a:lnTo>
                    <a:pt x="330453" y="95122"/>
                  </a:lnTo>
                  <a:lnTo>
                    <a:pt x="330453" y="184784"/>
                  </a:lnTo>
                  <a:lnTo>
                    <a:pt x="210057" y="184784"/>
                  </a:lnTo>
                  <a:lnTo>
                    <a:pt x="210057" y="279907"/>
                  </a:lnTo>
                  <a:lnTo>
                    <a:pt x="120396" y="279907"/>
                  </a:lnTo>
                  <a:lnTo>
                    <a:pt x="120396" y="184784"/>
                  </a:lnTo>
                  <a:lnTo>
                    <a:pt x="0" y="184784"/>
                  </a:lnTo>
                  <a:lnTo>
                    <a:pt x="0" y="95122"/>
                  </a:lnTo>
                  <a:close/>
                </a:path>
              </a:pathLst>
            </a:custGeom>
            <a:ln w="25908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3478" y="1112948"/>
            <a:ext cx="12681585" cy="2334895"/>
            <a:chOff x="359663" y="1053084"/>
            <a:chExt cx="12681585" cy="2334895"/>
          </a:xfrm>
        </p:grpSpPr>
        <p:sp>
          <p:nvSpPr>
            <p:cNvPr id="3" name="object 3"/>
            <p:cNvSpPr/>
            <p:nvPr/>
          </p:nvSpPr>
          <p:spPr>
            <a:xfrm>
              <a:off x="372617" y="1066038"/>
              <a:ext cx="12655550" cy="2308860"/>
            </a:xfrm>
            <a:custGeom>
              <a:avLst/>
              <a:gdLst/>
              <a:ahLst/>
              <a:cxnLst/>
              <a:rect l="l" t="t" r="r" b="b"/>
              <a:pathLst>
                <a:path w="12655550" h="2308860">
                  <a:moveTo>
                    <a:pt x="12270486" y="0"/>
                  </a:moveTo>
                  <a:lnTo>
                    <a:pt x="384822" y="0"/>
                  </a:lnTo>
                  <a:lnTo>
                    <a:pt x="336550" y="2999"/>
                  </a:lnTo>
                  <a:lnTo>
                    <a:pt x="290068" y="11755"/>
                  </a:lnTo>
                  <a:lnTo>
                    <a:pt x="245736" y="25908"/>
                  </a:lnTo>
                  <a:lnTo>
                    <a:pt x="203914" y="45097"/>
                  </a:lnTo>
                  <a:lnTo>
                    <a:pt x="164963" y="68959"/>
                  </a:lnTo>
                  <a:lnTo>
                    <a:pt x="129245" y="97135"/>
                  </a:lnTo>
                  <a:lnTo>
                    <a:pt x="97119" y="129263"/>
                  </a:lnTo>
                  <a:lnTo>
                    <a:pt x="68946" y="164983"/>
                  </a:lnTo>
                  <a:lnTo>
                    <a:pt x="45087" y="203932"/>
                  </a:lnTo>
                  <a:lnTo>
                    <a:pt x="25902" y="245751"/>
                  </a:lnTo>
                  <a:lnTo>
                    <a:pt x="11752" y="290077"/>
                  </a:lnTo>
                  <a:lnTo>
                    <a:pt x="2998" y="336550"/>
                  </a:lnTo>
                  <a:lnTo>
                    <a:pt x="0" y="384810"/>
                  </a:lnTo>
                  <a:lnTo>
                    <a:pt x="0" y="1924050"/>
                  </a:lnTo>
                  <a:lnTo>
                    <a:pt x="2998" y="1972309"/>
                  </a:lnTo>
                  <a:lnTo>
                    <a:pt x="11752" y="2018782"/>
                  </a:lnTo>
                  <a:lnTo>
                    <a:pt x="25902" y="2063108"/>
                  </a:lnTo>
                  <a:lnTo>
                    <a:pt x="45087" y="2104927"/>
                  </a:lnTo>
                  <a:lnTo>
                    <a:pt x="68946" y="2143876"/>
                  </a:lnTo>
                  <a:lnTo>
                    <a:pt x="97119" y="2179596"/>
                  </a:lnTo>
                  <a:lnTo>
                    <a:pt x="129245" y="2211724"/>
                  </a:lnTo>
                  <a:lnTo>
                    <a:pt x="164963" y="2239900"/>
                  </a:lnTo>
                  <a:lnTo>
                    <a:pt x="203914" y="2263762"/>
                  </a:lnTo>
                  <a:lnTo>
                    <a:pt x="245736" y="2282951"/>
                  </a:lnTo>
                  <a:lnTo>
                    <a:pt x="290068" y="2297104"/>
                  </a:lnTo>
                  <a:lnTo>
                    <a:pt x="336550" y="2305860"/>
                  </a:lnTo>
                  <a:lnTo>
                    <a:pt x="384822" y="2308860"/>
                  </a:lnTo>
                  <a:lnTo>
                    <a:pt x="12270486" y="2308860"/>
                  </a:lnTo>
                  <a:lnTo>
                    <a:pt x="12318745" y="2305860"/>
                  </a:lnTo>
                  <a:lnTo>
                    <a:pt x="12365218" y="2297104"/>
                  </a:lnTo>
                  <a:lnTo>
                    <a:pt x="12409544" y="2282951"/>
                  </a:lnTo>
                  <a:lnTo>
                    <a:pt x="12451363" y="2263762"/>
                  </a:lnTo>
                  <a:lnTo>
                    <a:pt x="12490312" y="2239900"/>
                  </a:lnTo>
                  <a:lnTo>
                    <a:pt x="12526032" y="2211724"/>
                  </a:lnTo>
                  <a:lnTo>
                    <a:pt x="12558160" y="2179596"/>
                  </a:lnTo>
                  <a:lnTo>
                    <a:pt x="12586336" y="2143876"/>
                  </a:lnTo>
                  <a:lnTo>
                    <a:pt x="12610198" y="2104927"/>
                  </a:lnTo>
                  <a:lnTo>
                    <a:pt x="12629387" y="2063108"/>
                  </a:lnTo>
                  <a:lnTo>
                    <a:pt x="12643540" y="2018782"/>
                  </a:lnTo>
                  <a:lnTo>
                    <a:pt x="12652296" y="1972309"/>
                  </a:lnTo>
                  <a:lnTo>
                    <a:pt x="12655295" y="1924050"/>
                  </a:lnTo>
                  <a:lnTo>
                    <a:pt x="12655295" y="384810"/>
                  </a:lnTo>
                  <a:lnTo>
                    <a:pt x="12652296" y="336550"/>
                  </a:lnTo>
                  <a:lnTo>
                    <a:pt x="12643540" y="290077"/>
                  </a:lnTo>
                  <a:lnTo>
                    <a:pt x="12629387" y="245751"/>
                  </a:lnTo>
                  <a:lnTo>
                    <a:pt x="12610198" y="203932"/>
                  </a:lnTo>
                  <a:lnTo>
                    <a:pt x="12586336" y="164983"/>
                  </a:lnTo>
                  <a:lnTo>
                    <a:pt x="12558160" y="129263"/>
                  </a:lnTo>
                  <a:lnTo>
                    <a:pt x="12526032" y="97135"/>
                  </a:lnTo>
                  <a:lnTo>
                    <a:pt x="12490312" y="68959"/>
                  </a:lnTo>
                  <a:lnTo>
                    <a:pt x="12451363" y="45097"/>
                  </a:lnTo>
                  <a:lnTo>
                    <a:pt x="12409544" y="25908"/>
                  </a:lnTo>
                  <a:lnTo>
                    <a:pt x="12365218" y="11755"/>
                  </a:lnTo>
                  <a:lnTo>
                    <a:pt x="12318745" y="2999"/>
                  </a:lnTo>
                  <a:lnTo>
                    <a:pt x="12270486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72617" y="1066038"/>
              <a:ext cx="12655550" cy="2308860"/>
            </a:xfrm>
            <a:custGeom>
              <a:avLst/>
              <a:gdLst/>
              <a:ahLst/>
              <a:cxnLst/>
              <a:rect l="l" t="t" r="r" b="b"/>
              <a:pathLst>
                <a:path w="12655550" h="2308860">
                  <a:moveTo>
                    <a:pt x="0" y="384810"/>
                  </a:moveTo>
                  <a:lnTo>
                    <a:pt x="2998" y="336550"/>
                  </a:lnTo>
                  <a:lnTo>
                    <a:pt x="11752" y="290077"/>
                  </a:lnTo>
                  <a:lnTo>
                    <a:pt x="25902" y="245751"/>
                  </a:lnTo>
                  <a:lnTo>
                    <a:pt x="45087" y="203932"/>
                  </a:lnTo>
                  <a:lnTo>
                    <a:pt x="68946" y="164983"/>
                  </a:lnTo>
                  <a:lnTo>
                    <a:pt x="97119" y="129263"/>
                  </a:lnTo>
                  <a:lnTo>
                    <a:pt x="129245" y="97135"/>
                  </a:lnTo>
                  <a:lnTo>
                    <a:pt x="164963" y="68959"/>
                  </a:lnTo>
                  <a:lnTo>
                    <a:pt x="203914" y="45097"/>
                  </a:lnTo>
                  <a:lnTo>
                    <a:pt x="245736" y="25908"/>
                  </a:lnTo>
                  <a:lnTo>
                    <a:pt x="290068" y="11755"/>
                  </a:lnTo>
                  <a:lnTo>
                    <a:pt x="336550" y="2999"/>
                  </a:lnTo>
                  <a:lnTo>
                    <a:pt x="384822" y="0"/>
                  </a:lnTo>
                  <a:lnTo>
                    <a:pt x="12270486" y="0"/>
                  </a:lnTo>
                  <a:lnTo>
                    <a:pt x="12318745" y="2999"/>
                  </a:lnTo>
                  <a:lnTo>
                    <a:pt x="12365218" y="11755"/>
                  </a:lnTo>
                  <a:lnTo>
                    <a:pt x="12409544" y="25908"/>
                  </a:lnTo>
                  <a:lnTo>
                    <a:pt x="12451363" y="45097"/>
                  </a:lnTo>
                  <a:lnTo>
                    <a:pt x="12490312" y="68959"/>
                  </a:lnTo>
                  <a:lnTo>
                    <a:pt x="12526032" y="97135"/>
                  </a:lnTo>
                  <a:lnTo>
                    <a:pt x="12558160" y="129263"/>
                  </a:lnTo>
                  <a:lnTo>
                    <a:pt x="12586336" y="164983"/>
                  </a:lnTo>
                  <a:lnTo>
                    <a:pt x="12610198" y="203932"/>
                  </a:lnTo>
                  <a:lnTo>
                    <a:pt x="12629387" y="245751"/>
                  </a:lnTo>
                  <a:lnTo>
                    <a:pt x="12643540" y="290077"/>
                  </a:lnTo>
                  <a:lnTo>
                    <a:pt x="12652296" y="336550"/>
                  </a:lnTo>
                  <a:lnTo>
                    <a:pt x="12655295" y="384810"/>
                  </a:lnTo>
                  <a:lnTo>
                    <a:pt x="12655295" y="1924050"/>
                  </a:lnTo>
                  <a:lnTo>
                    <a:pt x="12652296" y="1972309"/>
                  </a:lnTo>
                  <a:lnTo>
                    <a:pt x="12643540" y="2018782"/>
                  </a:lnTo>
                  <a:lnTo>
                    <a:pt x="12629387" y="2063108"/>
                  </a:lnTo>
                  <a:lnTo>
                    <a:pt x="12610198" y="2104927"/>
                  </a:lnTo>
                  <a:lnTo>
                    <a:pt x="12586336" y="2143876"/>
                  </a:lnTo>
                  <a:lnTo>
                    <a:pt x="12558160" y="2179596"/>
                  </a:lnTo>
                  <a:lnTo>
                    <a:pt x="12526032" y="2211724"/>
                  </a:lnTo>
                  <a:lnTo>
                    <a:pt x="12490312" y="2239900"/>
                  </a:lnTo>
                  <a:lnTo>
                    <a:pt x="12451363" y="2263762"/>
                  </a:lnTo>
                  <a:lnTo>
                    <a:pt x="12409544" y="2282951"/>
                  </a:lnTo>
                  <a:lnTo>
                    <a:pt x="12365218" y="2297104"/>
                  </a:lnTo>
                  <a:lnTo>
                    <a:pt x="12318745" y="2305860"/>
                  </a:lnTo>
                  <a:lnTo>
                    <a:pt x="12270486" y="2308860"/>
                  </a:lnTo>
                  <a:lnTo>
                    <a:pt x="384822" y="2308860"/>
                  </a:lnTo>
                  <a:lnTo>
                    <a:pt x="336550" y="2305860"/>
                  </a:lnTo>
                  <a:lnTo>
                    <a:pt x="290068" y="2297104"/>
                  </a:lnTo>
                  <a:lnTo>
                    <a:pt x="245736" y="2282951"/>
                  </a:lnTo>
                  <a:lnTo>
                    <a:pt x="203914" y="2263762"/>
                  </a:lnTo>
                  <a:lnTo>
                    <a:pt x="164963" y="2239900"/>
                  </a:lnTo>
                  <a:lnTo>
                    <a:pt x="129245" y="2211724"/>
                  </a:lnTo>
                  <a:lnTo>
                    <a:pt x="97119" y="2179596"/>
                  </a:lnTo>
                  <a:lnTo>
                    <a:pt x="68946" y="2143876"/>
                  </a:lnTo>
                  <a:lnTo>
                    <a:pt x="45087" y="2104927"/>
                  </a:lnTo>
                  <a:lnTo>
                    <a:pt x="25902" y="2063108"/>
                  </a:lnTo>
                  <a:lnTo>
                    <a:pt x="11752" y="2018782"/>
                  </a:lnTo>
                  <a:lnTo>
                    <a:pt x="2998" y="1972309"/>
                  </a:lnTo>
                  <a:lnTo>
                    <a:pt x="0" y="1924050"/>
                  </a:lnTo>
                  <a:lnTo>
                    <a:pt x="0" y="384810"/>
                  </a:lnTo>
                  <a:close/>
                </a:path>
              </a:pathLst>
            </a:custGeom>
            <a:ln w="25908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62610" y="1146175"/>
            <a:ext cx="12218670" cy="1557655"/>
          </a:xfrm>
          <a:prstGeom prst="rect">
            <a:avLst/>
          </a:prstGeom>
        </p:spPr>
        <p:txBody>
          <a:bodyPr vert="horz" wrap="square" lIns="0" tIns="13327" rIns="0" bIns="0" rtlCol="0">
            <a:spAutoFit/>
          </a:bodyPr>
          <a:lstStyle/>
          <a:p>
            <a:pPr marL="299085" indent="-287020">
              <a:spcBef>
                <a:spcPts val="105"/>
              </a:spcBef>
              <a:buFont typeface="Wingdings" panose="05000000000000000000"/>
              <a:buChar char=""/>
              <a:tabLst>
                <a:tab pos="299085" algn="l"/>
              </a:tabLst>
            </a:pPr>
            <a:r>
              <a:rPr sz="2000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педагогические,</a:t>
            </a:r>
            <a:r>
              <a:rPr sz="2000" spc="6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научно-педагогические</a:t>
            </a:r>
            <a:r>
              <a:rPr sz="2000" spc="8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работники</a:t>
            </a:r>
            <a:r>
              <a:rPr lang="ru-RU" sz="2000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с высшим образованием</a:t>
            </a:r>
            <a:r>
              <a:rPr sz="2000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;</a:t>
            </a:r>
            <a:endParaRPr sz="2000" dirty="0">
              <a:latin typeface="Calibri" panose="020F0502020204030204"/>
              <a:cs typeface="Calibri" panose="020F0502020204030204"/>
            </a:endParaRPr>
          </a:p>
          <a:p>
            <a:pPr marL="299085" indent="-287020">
              <a:spcBef>
                <a:spcPts val="10"/>
              </a:spcBef>
              <a:buFont typeface="Wingdings" panose="05000000000000000000"/>
              <a:buChar char=""/>
              <a:tabLst>
                <a:tab pos="299085" algn="l"/>
              </a:tabLst>
            </a:pPr>
            <a:r>
              <a:rPr sz="2000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руководящие</a:t>
            </a:r>
            <a:r>
              <a:rPr sz="2000" spc="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работники</a:t>
            </a:r>
            <a:r>
              <a:rPr sz="2000" spc="3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образовательных</a:t>
            </a:r>
            <a:r>
              <a:rPr sz="2000" spc="2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организаций;</a:t>
            </a:r>
            <a:endParaRPr sz="2000" dirty="0">
              <a:latin typeface="Calibri" panose="020F0502020204030204"/>
              <a:cs typeface="Calibri" panose="020F0502020204030204"/>
            </a:endParaRPr>
          </a:p>
          <a:p>
            <a:pPr marL="299085" indent="-287020">
              <a:spcBef>
                <a:spcPts val="15"/>
              </a:spcBef>
              <a:buFont typeface="Wingdings" panose="05000000000000000000"/>
              <a:buChar char=""/>
              <a:tabLst>
                <a:tab pos="299085" algn="l"/>
              </a:tabLst>
            </a:pPr>
            <a:r>
              <a:rPr sz="20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аспиранты</a:t>
            </a:r>
            <a:r>
              <a:rPr sz="2000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000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ординаторы;</a:t>
            </a:r>
          </a:p>
          <a:p>
            <a:pPr marL="299085" indent="-287020">
              <a:spcBef>
                <a:spcPts val="15"/>
              </a:spcBef>
              <a:buFont typeface="Wingdings" panose="05000000000000000000"/>
              <a:buChar char=""/>
              <a:tabLst>
                <a:tab pos="299085" algn="l"/>
              </a:tabLst>
            </a:pPr>
            <a:endParaRPr sz="2000" dirty="0">
              <a:latin typeface="Calibri" panose="020F0502020204030204"/>
              <a:cs typeface="Calibri" panose="020F0502020204030204"/>
            </a:endParaRPr>
          </a:p>
          <a:p>
            <a:pPr marL="299085" indent="-287020">
              <a:spcBef>
                <a:spcPts val="10"/>
              </a:spcBef>
              <a:buFont typeface="Wingdings" panose="05000000000000000000"/>
              <a:buChar char=""/>
              <a:tabLst>
                <a:tab pos="299085" algn="l"/>
                <a:tab pos="1751965" algn="l"/>
                <a:tab pos="3703320" algn="l"/>
                <a:tab pos="4970145" algn="l"/>
              </a:tabLst>
            </a:pPr>
            <a:r>
              <a:rPr sz="2000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победители	международных	олимпиад	</a:t>
            </a:r>
            <a:r>
              <a:rPr sz="2000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школьников</a:t>
            </a:r>
            <a:endParaRPr sz="20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21256" y="2042546"/>
            <a:ext cx="9115395" cy="320040"/>
          </a:xfrm>
          <a:prstGeom prst="rect">
            <a:avLst/>
          </a:prstGeom>
        </p:spPr>
        <p:txBody>
          <a:bodyPr vert="horz" wrap="square" lIns="0" tIns="13327" rIns="0" bIns="0" rtlCol="0">
            <a:spAutoFit/>
          </a:bodyPr>
          <a:lstStyle/>
          <a:p>
            <a:pPr marL="12700">
              <a:spcBef>
                <a:spcPts val="105"/>
              </a:spcBef>
              <a:tabLst>
                <a:tab pos="333375" algn="l"/>
                <a:tab pos="1786255" algn="l"/>
                <a:tab pos="2109470" algn="l"/>
                <a:tab pos="3216910" algn="l"/>
                <a:tab pos="5238115" algn="l"/>
              </a:tabLst>
            </a:pPr>
            <a:r>
              <a:rPr sz="20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	п</a:t>
            </a:r>
            <a:r>
              <a:rPr sz="2000" spc="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о</a:t>
            </a:r>
            <a:r>
              <a:rPr sz="20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б</a:t>
            </a:r>
            <a:r>
              <a:rPr sz="2000" spc="-2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е</a:t>
            </a:r>
            <a:r>
              <a:rPr sz="2000" spc="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д</a:t>
            </a:r>
            <a:r>
              <a:rPr sz="20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ит</a:t>
            </a:r>
            <a:r>
              <a:rPr sz="2000" spc="-3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е</a:t>
            </a:r>
            <a:r>
              <a:rPr sz="2000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л</a:t>
            </a:r>
            <a:r>
              <a:rPr sz="20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и	и	призеры	заключ</a:t>
            </a:r>
            <a:r>
              <a:rPr sz="2000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000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т</a:t>
            </a:r>
            <a:r>
              <a:rPr sz="2000" spc="-3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е</a:t>
            </a:r>
            <a:r>
              <a:rPr sz="2000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льн</a:t>
            </a:r>
            <a:r>
              <a:rPr sz="2000" spc="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о</a:t>
            </a:r>
            <a:r>
              <a:rPr sz="2000" spc="-3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г</a:t>
            </a:r>
            <a:r>
              <a:rPr sz="20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о	</a:t>
            </a:r>
            <a:r>
              <a:rPr sz="2000" spc="-15" dirty="0" err="1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э</a:t>
            </a:r>
            <a:r>
              <a:rPr sz="2000" spc="6" dirty="0" err="1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т</a:t>
            </a:r>
            <a:r>
              <a:rPr sz="2000" dirty="0" err="1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апа</a:t>
            </a:r>
            <a:r>
              <a:rPr lang="ru-RU" sz="20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ru-RU" sz="2000" dirty="0" err="1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ВсОШ</a:t>
            </a:r>
            <a:endParaRPr sz="2000" dirty="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168140" y="399293"/>
            <a:ext cx="5064760" cy="478790"/>
            <a:chOff x="4168140" y="399288"/>
            <a:chExt cx="5064760" cy="478790"/>
          </a:xfrm>
        </p:grpSpPr>
        <p:sp>
          <p:nvSpPr>
            <p:cNvPr id="8" name="object 8"/>
            <p:cNvSpPr/>
            <p:nvPr/>
          </p:nvSpPr>
          <p:spPr>
            <a:xfrm>
              <a:off x="4181094" y="412242"/>
              <a:ext cx="5038725" cy="452755"/>
            </a:xfrm>
            <a:custGeom>
              <a:avLst/>
              <a:gdLst/>
              <a:ahLst/>
              <a:cxnLst/>
              <a:rect l="l" t="t" r="r" b="b"/>
              <a:pathLst>
                <a:path w="5038725" h="452755">
                  <a:moveTo>
                    <a:pt x="4962906" y="0"/>
                  </a:moveTo>
                  <a:lnTo>
                    <a:pt x="75437" y="0"/>
                  </a:lnTo>
                  <a:lnTo>
                    <a:pt x="46077" y="5929"/>
                  </a:lnTo>
                  <a:lnTo>
                    <a:pt x="22098" y="22097"/>
                  </a:lnTo>
                  <a:lnTo>
                    <a:pt x="5929" y="46077"/>
                  </a:lnTo>
                  <a:lnTo>
                    <a:pt x="0" y="75438"/>
                  </a:lnTo>
                  <a:lnTo>
                    <a:pt x="0" y="377190"/>
                  </a:lnTo>
                  <a:lnTo>
                    <a:pt x="5929" y="406550"/>
                  </a:lnTo>
                  <a:lnTo>
                    <a:pt x="22098" y="430530"/>
                  </a:lnTo>
                  <a:lnTo>
                    <a:pt x="46077" y="446698"/>
                  </a:lnTo>
                  <a:lnTo>
                    <a:pt x="75437" y="452627"/>
                  </a:lnTo>
                  <a:lnTo>
                    <a:pt x="4962906" y="452627"/>
                  </a:lnTo>
                  <a:lnTo>
                    <a:pt x="4992266" y="446698"/>
                  </a:lnTo>
                  <a:lnTo>
                    <a:pt x="5016246" y="430529"/>
                  </a:lnTo>
                  <a:lnTo>
                    <a:pt x="5032414" y="406550"/>
                  </a:lnTo>
                  <a:lnTo>
                    <a:pt x="5038344" y="377190"/>
                  </a:lnTo>
                  <a:lnTo>
                    <a:pt x="5038344" y="75438"/>
                  </a:lnTo>
                  <a:lnTo>
                    <a:pt x="5032414" y="46077"/>
                  </a:lnTo>
                  <a:lnTo>
                    <a:pt x="5016246" y="22098"/>
                  </a:lnTo>
                  <a:lnTo>
                    <a:pt x="4992266" y="5929"/>
                  </a:lnTo>
                  <a:lnTo>
                    <a:pt x="4962906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81094" y="412242"/>
              <a:ext cx="5038725" cy="452755"/>
            </a:xfrm>
            <a:custGeom>
              <a:avLst/>
              <a:gdLst/>
              <a:ahLst/>
              <a:cxnLst/>
              <a:rect l="l" t="t" r="r" b="b"/>
              <a:pathLst>
                <a:path w="5038725" h="452755">
                  <a:moveTo>
                    <a:pt x="0" y="75438"/>
                  </a:moveTo>
                  <a:lnTo>
                    <a:pt x="5929" y="46077"/>
                  </a:lnTo>
                  <a:lnTo>
                    <a:pt x="22098" y="22097"/>
                  </a:lnTo>
                  <a:lnTo>
                    <a:pt x="46077" y="5929"/>
                  </a:lnTo>
                  <a:lnTo>
                    <a:pt x="75437" y="0"/>
                  </a:lnTo>
                  <a:lnTo>
                    <a:pt x="4962906" y="0"/>
                  </a:lnTo>
                  <a:lnTo>
                    <a:pt x="4992266" y="5929"/>
                  </a:lnTo>
                  <a:lnTo>
                    <a:pt x="5016246" y="22098"/>
                  </a:lnTo>
                  <a:lnTo>
                    <a:pt x="5032414" y="46077"/>
                  </a:lnTo>
                  <a:lnTo>
                    <a:pt x="5038344" y="75438"/>
                  </a:lnTo>
                  <a:lnTo>
                    <a:pt x="5038344" y="377190"/>
                  </a:lnTo>
                  <a:lnTo>
                    <a:pt x="5032414" y="406550"/>
                  </a:lnTo>
                  <a:lnTo>
                    <a:pt x="5016246" y="430529"/>
                  </a:lnTo>
                  <a:lnTo>
                    <a:pt x="4992266" y="446698"/>
                  </a:lnTo>
                  <a:lnTo>
                    <a:pt x="4962906" y="452627"/>
                  </a:lnTo>
                  <a:lnTo>
                    <a:pt x="75437" y="452627"/>
                  </a:lnTo>
                  <a:lnTo>
                    <a:pt x="46077" y="446698"/>
                  </a:lnTo>
                  <a:lnTo>
                    <a:pt x="22098" y="430530"/>
                  </a:lnTo>
                  <a:lnTo>
                    <a:pt x="5929" y="406550"/>
                  </a:lnTo>
                  <a:lnTo>
                    <a:pt x="0" y="377190"/>
                  </a:lnTo>
                  <a:lnTo>
                    <a:pt x="0" y="75438"/>
                  </a:lnTo>
                  <a:close/>
                </a:path>
              </a:pathLst>
            </a:custGeom>
            <a:ln w="25908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032500" y="457496"/>
            <a:ext cx="1839722" cy="321234"/>
          </a:xfrm>
          <a:prstGeom prst="rect">
            <a:avLst/>
          </a:prstGeom>
        </p:spPr>
        <p:txBody>
          <a:bodyPr vert="horz" wrap="square" lIns="0" tIns="13327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Состав</a:t>
            </a:r>
            <a:r>
              <a:rPr sz="2000" b="1" spc="-5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жюри</a:t>
            </a:r>
            <a:endParaRPr sz="2000" dirty="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88622" y="4415034"/>
            <a:ext cx="12681585" cy="2867025"/>
            <a:chOff x="388620" y="4415028"/>
            <a:chExt cx="12681585" cy="2867025"/>
          </a:xfrm>
        </p:grpSpPr>
        <p:sp>
          <p:nvSpPr>
            <p:cNvPr id="12" name="object 12"/>
            <p:cNvSpPr/>
            <p:nvPr/>
          </p:nvSpPr>
          <p:spPr>
            <a:xfrm>
              <a:off x="401574" y="4427982"/>
              <a:ext cx="12655550" cy="2840990"/>
            </a:xfrm>
            <a:custGeom>
              <a:avLst/>
              <a:gdLst/>
              <a:ahLst/>
              <a:cxnLst/>
              <a:rect l="l" t="t" r="r" b="b"/>
              <a:pathLst>
                <a:path w="12655550" h="2840990">
                  <a:moveTo>
                    <a:pt x="12181840" y="0"/>
                  </a:moveTo>
                  <a:lnTo>
                    <a:pt x="473468" y="0"/>
                  </a:lnTo>
                  <a:lnTo>
                    <a:pt x="425058" y="2444"/>
                  </a:lnTo>
                  <a:lnTo>
                    <a:pt x="378047" y="9618"/>
                  </a:lnTo>
                  <a:lnTo>
                    <a:pt x="332672" y="21284"/>
                  </a:lnTo>
                  <a:lnTo>
                    <a:pt x="289171" y="37205"/>
                  </a:lnTo>
                  <a:lnTo>
                    <a:pt x="247783" y="57141"/>
                  </a:lnTo>
                  <a:lnTo>
                    <a:pt x="208746" y="80856"/>
                  </a:lnTo>
                  <a:lnTo>
                    <a:pt x="172297" y="108110"/>
                  </a:lnTo>
                  <a:lnTo>
                    <a:pt x="138674" y="138668"/>
                  </a:lnTo>
                  <a:lnTo>
                    <a:pt x="108116" y="172289"/>
                  </a:lnTo>
                  <a:lnTo>
                    <a:pt x="80860" y="208737"/>
                  </a:lnTo>
                  <a:lnTo>
                    <a:pt x="57144" y="247774"/>
                  </a:lnTo>
                  <a:lnTo>
                    <a:pt x="37207" y="289161"/>
                  </a:lnTo>
                  <a:lnTo>
                    <a:pt x="21285" y="332660"/>
                  </a:lnTo>
                  <a:lnTo>
                    <a:pt x="9619" y="378035"/>
                  </a:lnTo>
                  <a:lnTo>
                    <a:pt x="2444" y="425046"/>
                  </a:lnTo>
                  <a:lnTo>
                    <a:pt x="0" y="473455"/>
                  </a:lnTo>
                  <a:lnTo>
                    <a:pt x="0" y="2367267"/>
                  </a:lnTo>
                  <a:lnTo>
                    <a:pt x="2444" y="2415677"/>
                  </a:lnTo>
                  <a:lnTo>
                    <a:pt x="9619" y="2462688"/>
                  </a:lnTo>
                  <a:lnTo>
                    <a:pt x="21285" y="2508063"/>
                  </a:lnTo>
                  <a:lnTo>
                    <a:pt x="37207" y="2551564"/>
                  </a:lnTo>
                  <a:lnTo>
                    <a:pt x="57144" y="2592952"/>
                  </a:lnTo>
                  <a:lnTo>
                    <a:pt x="80860" y="2631989"/>
                  </a:lnTo>
                  <a:lnTo>
                    <a:pt x="108116" y="2668438"/>
                  </a:lnTo>
                  <a:lnTo>
                    <a:pt x="138674" y="2702061"/>
                  </a:lnTo>
                  <a:lnTo>
                    <a:pt x="172297" y="2732619"/>
                  </a:lnTo>
                  <a:lnTo>
                    <a:pt x="208746" y="2759875"/>
                  </a:lnTo>
                  <a:lnTo>
                    <a:pt x="247783" y="2783591"/>
                  </a:lnTo>
                  <a:lnTo>
                    <a:pt x="289171" y="2803528"/>
                  </a:lnTo>
                  <a:lnTo>
                    <a:pt x="332672" y="2819450"/>
                  </a:lnTo>
                  <a:lnTo>
                    <a:pt x="378047" y="2831116"/>
                  </a:lnTo>
                  <a:lnTo>
                    <a:pt x="425058" y="2838291"/>
                  </a:lnTo>
                  <a:lnTo>
                    <a:pt x="473468" y="2840735"/>
                  </a:lnTo>
                  <a:lnTo>
                    <a:pt x="12181840" y="2840735"/>
                  </a:lnTo>
                  <a:lnTo>
                    <a:pt x="12230249" y="2838291"/>
                  </a:lnTo>
                  <a:lnTo>
                    <a:pt x="12277260" y="2831116"/>
                  </a:lnTo>
                  <a:lnTo>
                    <a:pt x="12322635" y="2819450"/>
                  </a:lnTo>
                  <a:lnTo>
                    <a:pt x="12366134" y="2803528"/>
                  </a:lnTo>
                  <a:lnTo>
                    <a:pt x="12407521" y="2783591"/>
                  </a:lnTo>
                  <a:lnTo>
                    <a:pt x="12446558" y="2759875"/>
                  </a:lnTo>
                  <a:lnTo>
                    <a:pt x="12483006" y="2732619"/>
                  </a:lnTo>
                  <a:lnTo>
                    <a:pt x="12516627" y="2702061"/>
                  </a:lnTo>
                  <a:lnTo>
                    <a:pt x="12547185" y="2668438"/>
                  </a:lnTo>
                  <a:lnTo>
                    <a:pt x="12574439" y="2631989"/>
                  </a:lnTo>
                  <a:lnTo>
                    <a:pt x="12598154" y="2592952"/>
                  </a:lnTo>
                  <a:lnTo>
                    <a:pt x="12618090" y="2551564"/>
                  </a:lnTo>
                  <a:lnTo>
                    <a:pt x="12634011" y="2508063"/>
                  </a:lnTo>
                  <a:lnTo>
                    <a:pt x="12645677" y="2462688"/>
                  </a:lnTo>
                  <a:lnTo>
                    <a:pt x="12652851" y="2415677"/>
                  </a:lnTo>
                  <a:lnTo>
                    <a:pt x="12655295" y="2367267"/>
                  </a:lnTo>
                  <a:lnTo>
                    <a:pt x="12655295" y="473455"/>
                  </a:lnTo>
                  <a:lnTo>
                    <a:pt x="12652851" y="425046"/>
                  </a:lnTo>
                  <a:lnTo>
                    <a:pt x="12645677" y="378035"/>
                  </a:lnTo>
                  <a:lnTo>
                    <a:pt x="12634011" y="332660"/>
                  </a:lnTo>
                  <a:lnTo>
                    <a:pt x="12618090" y="289161"/>
                  </a:lnTo>
                  <a:lnTo>
                    <a:pt x="12598154" y="247774"/>
                  </a:lnTo>
                  <a:lnTo>
                    <a:pt x="12574439" y="208737"/>
                  </a:lnTo>
                  <a:lnTo>
                    <a:pt x="12547185" y="172289"/>
                  </a:lnTo>
                  <a:lnTo>
                    <a:pt x="12516627" y="138668"/>
                  </a:lnTo>
                  <a:lnTo>
                    <a:pt x="12483006" y="108110"/>
                  </a:lnTo>
                  <a:lnTo>
                    <a:pt x="12446558" y="80856"/>
                  </a:lnTo>
                  <a:lnTo>
                    <a:pt x="12407521" y="57141"/>
                  </a:lnTo>
                  <a:lnTo>
                    <a:pt x="12366134" y="37205"/>
                  </a:lnTo>
                  <a:lnTo>
                    <a:pt x="12322635" y="21284"/>
                  </a:lnTo>
                  <a:lnTo>
                    <a:pt x="12277260" y="9618"/>
                  </a:lnTo>
                  <a:lnTo>
                    <a:pt x="12230249" y="2444"/>
                  </a:lnTo>
                  <a:lnTo>
                    <a:pt x="12181840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01574" y="4427982"/>
              <a:ext cx="12655550" cy="2840990"/>
            </a:xfrm>
            <a:custGeom>
              <a:avLst/>
              <a:gdLst/>
              <a:ahLst/>
              <a:cxnLst/>
              <a:rect l="l" t="t" r="r" b="b"/>
              <a:pathLst>
                <a:path w="12655550" h="2840990">
                  <a:moveTo>
                    <a:pt x="0" y="473455"/>
                  </a:moveTo>
                  <a:lnTo>
                    <a:pt x="2444" y="425046"/>
                  </a:lnTo>
                  <a:lnTo>
                    <a:pt x="9619" y="378035"/>
                  </a:lnTo>
                  <a:lnTo>
                    <a:pt x="21285" y="332660"/>
                  </a:lnTo>
                  <a:lnTo>
                    <a:pt x="37207" y="289161"/>
                  </a:lnTo>
                  <a:lnTo>
                    <a:pt x="57144" y="247774"/>
                  </a:lnTo>
                  <a:lnTo>
                    <a:pt x="80860" y="208737"/>
                  </a:lnTo>
                  <a:lnTo>
                    <a:pt x="108116" y="172289"/>
                  </a:lnTo>
                  <a:lnTo>
                    <a:pt x="138674" y="138668"/>
                  </a:lnTo>
                  <a:lnTo>
                    <a:pt x="172297" y="108110"/>
                  </a:lnTo>
                  <a:lnTo>
                    <a:pt x="208746" y="80856"/>
                  </a:lnTo>
                  <a:lnTo>
                    <a:pt x="247783" y="57141"/>
                  </a:lnTo>
                  <a:lnTo>
                    <a:pt x="289171" y="37205"/>
                  </a:lnTo>
                  <a:lnTo>
                    <a:pt x="332672" y="21284"/>
                  </a:lnTo>
                  <a:lnTo>
                    <a:pt x="378047" y="9618"/>
                  </a:lnTo>
                  <a:lnTo>
                    <a:pt x="425058" y="2444"/>
                  </a:lnTo>
                  <a:lnTo>
                    <a:pt x="473468" y="0"/>
                  </a:lnTo>
                  <a:lnTo>
                    <a:pt x="12181840" y="0"/>
                  </a:lnTo>
                  <a:lnTo>
                    <a:pt x="12230249" y="2444"/>
                  </a:lnTo>
                  <a:lnTo>
                    <a:pt x="12277260" y="9618"/>
                  </a:lnTo>
                  <a:lnTo>
                    <a:pt x="12322635" y="21284"/>
                  </a:lnTo>
                  <a:lnTo>
                    <a:pt x="12366134" y="37205"/>
                  </a:lnTo>
                  <a:lnTo>
                    <a:pt x="12407521" y="57141"/>
                  </a:lnTo>
                  <a:lnTo>
                    <a:pt x="12446558" y="80856"/>
                  </a:lnTo>
                  <a:lnTo>
                    <a:pt x="12483006" y="108110"/>
                  </a:lnTo>
                  <a:lnTo>
                    <a:pt x="12516627" y="138668"/>
                  </a:lnTo>
                  <a:lnTo>
                    <a:pt x="12547185" y="172289"/>
                  </a:lnTo>
                  <a:lnTo>
                    <a:pt x="12574439" y="208737"/>
                  </a:lnTo>
                  <a:lnTo>
                    <a:pt x="12598154" y="247774"/>
                  </a:lnTo>
                  <a:lnTo>
                    <a:pt x="12618090" y="289161"/>
                  </a:lnTo>
                  <a:lnTo>
                    <a:pt x="12634011" y="332660"/>
                  </a:lnTo>
                  <a:lnTo>
                    <a:pt x="12645677" y="378035"/>
                  </a:lnTo>
                  <a:lnTo>
                    <a:pt x="12652851" y="425046"/>
                  </a:lnTo>
                  <a:lnTo>
                    <a:pt x="12655295" y="473455"/>
                  </a:lnTo>
                  <a:lnTo>
                    <a:pt x="12655295" y="2367267"/>
                  </a:lnTo>
                  <a:lnTo>
                    <a:pt x="12652851" y="2415677"/>
                  </a:lnTo>
                  <a:lnTo>
                    <a:pt x="12645677" y="2462688"/>
                  </a:lnTo>
                  <a:lnTo>
                    <a:pt x="12634011" y="2508063"/>
                  </a:lnTo>
                  <a:lnTo>
                    <a:pt x="12618090" y="2551564"/>
                  </a:lnTo>
                  <a:lnTo>
                    <a:pt x="12598154" y="2592952"/>
                  </a:lnTo>
                  <a:lnTo>
                    <a:pt x="12574439" y="2631989"/>
                  </a:lnTo>
                  <a:lnTo>
                    <a:pt x="12547185" y="2668438"/>
                  </a:lnTo>
                  <a:lnTo>
                    <a:pt x="12516627" y="2702061"/>
                  </a:lnTo>
                  <a:lnTo>
                    <a:pt x="12483006" y="2732619"/>
                  </a:lnTo>
                  <a:lnTo>
                    <a:pt x="12446558" y="2759875"/>
                  </a:lnTo>
                  <a:lnTo>
                    <a:pt x="12407521" y="2783591"/>
                  </a:lnTo>
                  <a:lnTo>
                    <a:pt x="12366134" y="2803528"/>
                  </a:lnTo>
                  <a:lnTo>
                    <a:pt x="12322635" y="2819450"/>
                  </a:lnTo>
                  <a:lnTo>
                    <a:pt x="12277260" y="2831116"/>
                  </a:lnTo>
                  <a:lnTo>
                    <a:pt x="12230249" y="2838291"/>
                  </a:lnTo>
                  <a:lnTo>
                    <a:pt x="12181840" y="2840735"/>
                  </a:lnTo>
                  <a:lnTo>
                    <a:pt x="473468" y="2840735"/>
                  </a:lnTo>
                  <a:lnTo>
                    <a:pt x="425058" y="2838291"/>
                  </a:lnTo>
                  <a:lnTo>
                    <a:pt x="378047" y="2831116"/>
                  </a:lnTo>
                  <a:lnTo>
                    <a:pt x="332672" y="2819450"/>
                  </a:lnTo>
                  <a:lnTo>
                    <a:pt x="289171" y="2803528"/>
                  </a:lnTo>
                  <a:lnTo>
                    <a:pt x="247783" y="2783591"/>
                  </a:lnTo>
                  <a:lnTo>
                    <a:pt x="208746" y="2759875"/>
                  </a:lnTo>
                  <a:lnTo>
                    <a:pt x="172297" y="2732619"/>
                  </a:lnTo>
                  <a:lnTo>
                    <a:pt x="138674" y="2702061"/>
                  </a:lnTo>
                  <a:lnTo>
                    <a:pt x="108116" y="2668438"/>
                  </a:lnTo>
                  <a:lnTo>
                    <a:pt x="80860" y="2631989"/>
                  </a:lnTo>
                  <a:lnTo>
                    <a:pt x="57144" y="2592952"/>
                  </a:lnTo>
                  <a:lnTo>
                    <a:pt x="37207" y="2551564"/>
                  </a:lnTo>
                  <a:lnTo>
                    <a:pt x="21285" y="2508063"/>
                  </a:lnTo>
                  <a:lnTo>
                    <a:pt x="9619" y="2462688"/>
                  </a:lnTo>
                  <a:lnTo>
                    <a:pt x="2444" y="2415677"/>
                  </a:lnTo>
                  <a:lnTo>
                    <a:pt x="0" y="2367267"/>
                  </a:lnTo>
                  <a:lnTo>
                    <a:pt x="0" y="473455"/>
                  </a:lnTo>
                  <a:close/>
                </a:path>
              </a:pathLst>
            </a:custGeom>
            <a:ln w="25908">
              <a:solidFill>
                <a:srgbClr val="0F9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82096" y="2769389"/>
            <a:ext cx="13195300" cy="4405172"/>
          </a:xfrm>
          <a:prstGeom prst="rect">
            <a:avLst/>
          </a:prstGeom>
        </p:spPr>
        <p:txBody>
          <a:bodyPr vert="horz" wrap="square" lIns="0" tIns="13327" rIns="0" bIns="0" rtlCol="0">
            <a:spAutoFit/>
          </a:bodyPr>
          <a:lstStyle/>
          <a:p>
            <a:pPr marL="12700" marR="5080" indent="446405">
              <a:lnSpc>
                <a:spcPct val="108000"/>
              </a:lnSpc>
              <a:tabLst>
                <a:tab pos="1239520" algn="l"/>
                <a:tab pos="2138045" algn="l"/>
                <a:tab pos="2900045" algn="l"/>
                <a:tab pos="4188460" algn="l"/>
                <a:tab pos="4468495" algn="l"/>
                <a:tab pos="6405880" algn="l"/>
                <a:tab pos="7254240" algn="l"/>
                <a:tab pos="8646795" algn="l"/>
                <a:tab pos="9053830" algn="l"/>
                <a:tab pos="10149205" algn="l"/>
              </a:tabLst>
            </a:pPr>
            <a:r>
              <a:rPr sz="2000" dirty="0" err="1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Число</a:t>
            </a:r>
            <a:r>
              <a:rPr sz="20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	членов	жюри	</a:t>
            </a:r>
            <a:r>
              <a:rPr sz="2000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школьного	</a:t>
            </a:r>
            <a:r>
              <a:rPr sz="20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и	муниципального	</a:t>
            </a:r>
            <a:r>
              <a:rPr sz="2000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этапов	</a:t>
            </a:r>
            <a:r>
              <a:rPr sz="20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олимпиады	по	</a:t>
            </a:r>
            <a:r>
              <a:rPr sz="2000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каждому	</a:t>
            </a:r>
            <a:r>
              <a:rPr sz="2000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общеобразовательному </a:t>
            </a:r>
            <a:r>
              <a:rPr sz="2000" spc="-43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предмету</a:t>
            </a:r>
            <a:r>
              <a:rPr sz="2000" spc="1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составляет</a:t>
            </a:r>
            <a:r>
              <a:rPr sz="2000" spc="2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не </a:t>
            </a:r>
            <a:r>
              <a:rPr sz="2000" b="1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менее</a:t>
            </a:r>
            <a:r>
              <a:rPr sz="2000" b="1" spc="2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5</a:t>
            </a:r>
            <a:r>
              <a:rPr sz="2000" b="1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человек</a:t>
            </a:r>
            <a:r>
              <a:rPr sz="2000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.</a:t>
            </a:r>
            <a:endParaRPr sz="2000" dirty="0">
              <a:latin typeface="Calibri" panose="020F0502020204030204"/>
              <a:cs typeface="Calibri" panose="020F0502020204030204"/>
            </a:endParaRPr>
          </a:p>
          <a:p>
            <a:pPr>
              <a:spcBef>
                <a:spcPts val="15"/>
              </a:spcBef>
            </a:pPr>
            <a:endParaRPr lang="ru-RU" sz="2400" dirty="0">
              <a:latin typeface="Calibri" panose="020F0502020204030204"/>
              <a:cs typeface="Calibri" panose="020F0502020204030204"/>
            </a:endParaRPr>
          </a:p>
          <a:p>
            <a:pPr>
              <a:spcBef>
                <a:spcPts val="15"/>
              </a:spcBef>
            </a:pPr>
            <a:endParaRPr lang="ru-RU" sz="2400" dirty="0">
              <a:latin typeface="Calibri" panose="020F0502020204030204"/>
              <a:cs typeface="Calibri" panose="020F0502020204030204"/>
            </a:endParaRPr>
          </a:p>
          <a:p>
            <a:pPr>
              <a:spcBef>
                <a:spcPts val="15"/>
              </a:spcBef>
            </a:pPr>
            <a:endParaRPr sz="2400" dirty="0">
              <a:latin typeface="Calibri" panose="020F0502020204030204"/>
              <a:cs typeface="Calibri" panose="020F0502020204030204"/>
            </a:endParaRPr>
          </a:p>
          <a:p>
            <a:pPr marL="831215">
              <a:spcBef>
                <a:spcPts val="5"/>
              </a:spcBef>
            </a:pPr>
            <a:r>
              <a:rPr sz="2000" b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Жюри:</a:t>
            </a:r>
            <a:endParaRPr sz="2000" dirty="0">
              <a:latin typeface="Calibri" panose="020F0502020204030204"/>
              <a:cs typeface="Calibri" panose="020F0502020204030204"/>
            </a:endParaRPr>
          </a:p>
          <a:p>
            <a:pPr marL="727710" lvl="1" indent="-343535">
              <a:spcBef>
                <a:spcPts val="180"/>
              </a:spcBef>
              <a:buFont typeface="Wingdings" panose="05000000000000000000"/>
              <a:buChar char=""/>
              <a:tabLst>
                <a:tab pos="727075" algn="l"/>
                <a:tab pos="728345" algn="l"/>
              </a:tabLst>
            </a:pPr>
            <a:r>
              <a:rPr sz="2000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осуществляет</a:t>
            </a:r>
            <a:r>
              <a:rPr sz="2000" spc="2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оценивание</a:t>
            </a:r>
            <a:r>
              <a:rPr sz="2000" spc="5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выполненных</a:t>
            </a:r>
            <a:r>
              <a:rPr sz="2000" spc="2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олимпиадных</a:t>
            </a:r>
            <a:r>
              <a:rPr sz="2000" spc="4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работ;</a:t>
            </a:r>
            <a:endParaRPr sz="2000" dirty="0">
              <a:latin typeface="Calibri" panose="020F0502020204030204"/>
              <a:cs typeface="Calibri" panose="020F0502020204030204"/>
            </a:endParaRPr>
          </a:p>
          <a:p>
            <a:pPr marL="727710" lvl="1" indent="-343535">
              <a:spcBef>
                <a:spcPts val="180"/>
              </a:spcBef>
              <a:buFont typeface="Wingdings" panose="05000000000000000000"/>
              <a:buChar char=""/>
              <a:tabLst>
                <a:tab pos="727075" algn="l"/>
                <a:tab pos="728345" algn="l"/>
              </a:tabLst>
            </a:pPr>
            <a:r>
              <a:rPr sz="2000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проводит</a:t>
            </a:r>
            <a:r>
              <a:rPr sz="2000" spc="5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анализ</a:t>
            </a:r>
            <a:r>
              <a:rPr sz="2000" spc="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олимпиадных</a:t>
            </a:r>
            <a:r>
              <a:rPr sz="2000" spc="6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заданий</a:t>
            </a:r>
            <a:r>
              <a:rPr sz="2000" spc="3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000" spc="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их</a:t>
            </a:r>
            <a:r>
              <a:rPr sz="2000" spc="1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решений,</a:t>
            </a:r>
            <a:r>
              <a:rPr sz="2000" spc="3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показ</a:t>
            </a:r>
            <a:r>
              <a:rPr sz="2000" spc="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выполненных</a:t>
            </a:r>
            <a:r>
              <a:rPr sz="2000" spc="3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олимпиадных</a:t>
            </a:r>
            <a:r>
              <a:rPr sz="2000" spc="4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работ;</a:t>
            </a:r>
            <a:endParaRPr sz="2000" dirty="0">
              <a:latin typeface="Calibri" panose="020F0502020204030204"/>
              <a:cs typeface="Calibri" panose="020F0502020204030204"/>
            </a:endParaRPr>
          </a:p>
          <a:p>
            <a:pPr marL="727710" lvl="1" indent="-343535">
              <a:spcBef>
                <a:spcPts val="170"/>
              </a:spcBef>
              <a:buFont typeface="Wingdings" panose="05000000000000000000"/>
              <a:buChar char=""/>
              <a:tabLst>
                <a:tab pos="727075" algn="l"/>
                <a:tab pos="728345" algn="l"/>
              </a:tabLst>
            </a:pPr>
            <a:r>
              <a:rPr sz="2000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определяет</a:t>
            </a:r>
            <a:r>
              <a:rPr sz="2000" spc="3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победителей</a:t>
            </a:r>
            <a:r>
              <a:rPr sz="2000" spc="5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000" spc="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призеров</a:t>
            </a:r>
            <a:r>
              <a:rPr sz="2000" spc="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олимпиады</a:t>
            </a:r>
            <a:r>
              <a:rPr sz="2000" spc="4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000" spc="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оформляет</a:t>
            </a:r>
            <a:r>
              <a:rPr sz="2000" spc="3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итоговый</a:t>
            </a:r>
            <a:r>
              <a:rPr sz="2000" spc="3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протокол;</a:t>
            </a:r>
            <a:endParaRPr sz="2000" dirty="0">
              <a:latin typeface="Calibri" panose="020F0502020204030204"/>
              <a:cs typeface="Calibri" panose="020F0502020204030204"/>
            </a:endParaRPr>
          </a:p>
          <a:p>
            <a:pPr marL="727710" lvl="1" indent="-343535">
              <a:spcBef>
                <a:spcPts val="180"/>
              </a:spcBef>
              <a:buFont typeface="Wingdings" panose="05000000000000000000"/>
              <a:buChar char=""/>
              <a:tabLst>
                <a:tab pos="727075" algn="l"/>
                <a:tab pos="728345" algn="l"/>
              </a:tabLst>
            </a:pPr>
            <a:r>
              <a:rPr sz="2000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направляет</a:t>
            </a:r>
            <a:r>
              <a:rPr sz="2000" spc="8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организатору</a:t>
            </a:r>
            <a:r>
              <a:rPr sz="2000" spc="9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соответствующего</a:t>
            </a:r>
            <a:r>
              <a:rPr sz="2000" spc="9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этапа</a:t>
            </a:r>
            <a:r>
              <a:rPr sz="2000" spc="8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олимпиады</a:t>
            </a:r>
            <a:r>
              <a:rPr sz="2000" spc="9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протокол</a:t>
            </a:r>
            <a:r>
              <a:rPr sz="2000" spc="9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жюри,</a:t>
            </a:r>
            <a:r>
              <a:rPr sz="2000" spc="9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подписанный</a:t>
            </a:r>
            <a:r>
              <a:rPr sz="2000" spc="9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председателем</a:t>
            </a:r>
            <a:r>
              <a:rPr sz="2000" spc="1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и</a:t>
            </a:r>
            <a:endParaRPr sz="2000" dirty="0">
              <a:latin typeface="Calibri" panose="020F0502020204030204"/>
              <a:cs typeface="Calibri" panose="020F0502020204030204"/>
            </a:endParaRPr>
          </a:p>
          <a:p>
            <a:pPr marL="727710">
              <a:spcBef>
                <a:spcPts val="180"/>
              </a:spcBef>
            </a:pPr>
            <a:r>
              <a:rPr sz="2000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секретарем</a:t>
            </a:r>
            <a:r>
              <a:rPr sz="2000" spc="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жюри </a:t>
            </a:r>
            <a:r>
              <a:rPr sz="20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по</a:t>
            </a:r>
            <a:r>
              <a:rPr sz="2000" spc="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соответствующему</a:t>
            </a:r>
            <a:r>
              <a:rPr sz="2000" spc="3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общеобразовательному</a:t>
            </a:r>
            <a:r>
              <a:rPr sz="2000" spc="4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предмету;</a:t>
            </a:r>
            <a:endParaRPr sz="2000" dirty="0">
              <a:latin typeface="Calibri" panose="020F0502020204030204"/>
              <a:cs typeface="Calibri" panose="020F0502020204030204"/>
            </a:endParaRPr>
          </a:p>
          <a:p>
            <a:pPr marL="727710" marR="142875" lvl="1" indent="-342900">
              <a:lnSpc>
                <a:spcPct val="107000"/>
              </a:lnSpc>
              <a:spcBef>
                <a:spcPts val="10"/>
              </a:spcBef>
              <a:buFont typeface="Wingdings" panose="05000000000000000000"/>
              <a:buChar char=""/>
              <a:tabLst>
                <a:tab pos="727075" algn="l"/>
                <a:tab pos="728345" algn="l"/>
              </a:tabLst>
            </a:pPr>
            <a:r>
              <a:rPr sz="2000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направляет</a:t>
            </a:r>
            <a:r>
              <a:rPr sz="2000" spc="12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организатору</a:t>
            </a:r>
            <a:r>
              <a:rPr sz="2000" spc="13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соответствующего</a:t>
            </a:r>
            <a:r>
              <a:rPr sz="2000" spc="13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этапа</a:t>
            </a:r>
            <a:r>
              <a:rPr sz="2000" spc="13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олимпиады</a:t>
            </a:r>
            <a:r>
              <a:rPr sz="2000" spc="134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аналитический</a:t>
            </a:r>
            <a:r>
              <a:rPr sz="2000" spc="134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отчет</a:t>
            </a:r>
            <a:r>
              <a:rPr sz="2000" spc="14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о</a:t>
            </a:r>
            <a:r>
              <a:rPr sz="2000" spc="13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результатах</a:t>
            </a:r>
            <a:r>
              <a:rPr sz="2000" spc="14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выполнения </a:t>
            </a:r>
            <a:r>
              <a:rPr sz="2000" spc="-42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spc="-6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олимпиадных</a:t>
            </a:r>
            <a:r>
              <a:rPr sz="2000" spc="4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заданий,</a:t>
            </a:r>
            <a:r>
              <a:rPr sz="2000" spc="1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подписанный</a:t>
            </a:r>
            <a:r>
              <a:rPr sz="2000" spc="5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председателем</a:t>
            </a:r>
            <a:r>
              <a:rPr sz="2000" spc="2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жюри.</a:t>
            </a:r>
            <a:endParaRPr sz="2000" dirty="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011658" y="7117689"/>
            <a:ext cx="94615" cy="186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200" b="1" spc="-75" dirty="0">
                <a:solidFill>
                  <a:srgbClr val="A6A6A6"/>
                </a:solidFill>
                <a:latin typeface="Tahoma" panose="020B0604030504040204"/>
                <a:cs typeface="Tahoma" panose="020B0604030504040204"/>
              </a:rPr>
              <a:t>7</a:t>
            </a:r>
            <a:endParaRPr sz="1200">
              <a:latin typeface="Tahoma" panose="020B0604030504040204"/>
              <a:cs typeface="Tahoma" panose="020B0604030504040204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440155" cy="755903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0"/>
            <a:ext cx="13440410" cy="7559040"/>
            <a:chOff x="0" y="0"/>
            <a:chExt cx="13440410" cy="755904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3440156" cy="755904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34900" y="214884"/>
              <a:ext cx="737615" cy="55435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0256" rIns="0" bIns="0" rtlCol="0">
            <a:spAutoFit/>
          </a:bodyPr>
          <a:lstStyle/>
          <a:p>
            <a:pPr marL="55245">
              <a:lnSpc>
                <a:spcPct val="100000"/>
              </a:lnSpc>
              <a:spcBef>
                <a:spcPts val="100"/>
              </a:spcBef>
            </a:pPr>
            <a:r>
              <a:rPr dirty="0"/>
              <a:t>Изменения</a:t>
            </a:r>
            <a:r>
              <a:rPr spc="-80" dirty="0"/>
              <a:t> </a:t>
            </a:r>
            <a:r>
              <a:rPr dirty="0"/>
              <a:t>в</a:t>
            </a:r>
            <a:r>
              <a:rPr spc="-80" dirty="0"/>
              <a:t> </a:t>
            </a:r>
            <a:r>
              <a:rPr dirty="0"/>
              <a:t>Порядок</a:t>
            </a:r>
            <a:r>
              <a:rPr spc="-80" dirty="0"/>
              <a:t> </a:t>
            </a:r>
            <a:r>
              <a:rPr spc="-10" dirty="0"/>
              <a:t>проведения</a:t>
            </a:r>
            <a:r>
              <a:rPr spc="-60" dirty="0"/>
              <a:t> </a:t>
            </a:r>
            <a:r>
              <a:rPr dirty="0"/>
              <a:t>всероссийской</a:t>
            </a:r>
            <a:r>
              <a:rPr spc="-114" dirty="0"/>
              <a:t> </a:t>
            </a:r>
            <a:r>
              <a:rPr spc="-10" dirty="0"/>
              <a:t>олимпиаде</a:t>
            </a:r>
            <a:r>
              <a:rPr spc="-75" dirty="0"/>
              <a:t> </a:t>
            </a:r>
            <a:r>
              <a:rPr spc="-10" dirty="0"/>
              <a:t>школьников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315468" y="4572"/>
            <a:ext cx="13119100" cy="7526020"/>
            <a:chOff x="315468" y="4572"/>
            <a:chExt cx="13119100" cy="752602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432791" y="4572"/>
              <a:ext cx="1001267" cy="89611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83601" y="107166"/>
              <a:ext cx="939005" cy="79316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5468" y="891537"/>
              <a:ext cx="5088636" cy="6638544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6189726" y="1507363"/>
            <a:ext cx="6985000" cy="551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Информатика</a:t>
            </a:r>
            <a:r>
              <a:rPr sz="2400" spc="3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проводится</a:t>
            </a:r>
            <a:r>
              <a:rPr sz="2400" spc="4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по</a:t>
            </a:r>
            <a:r>
              <a:rPr sz="2400" spc="2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четырем</a:t>
            </a:r>
            <a:r>
              <a:rPr sz="2400" spc="2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профилям: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R="6985" algn="r">
              <a:lnSpc>
                <a:spcPct val="100000"/>
              </a:lnSpc>
              <a:tabLst>
                <a:tab pos="4654550" algn="l"/>
              </a:tabLst>
            </a:pPr>
            <a:r>
              <a:rPr sz="2400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«Программирование»,</a:t>
            </a:r>
            <a:r>
              <a:rPr sz="24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	</a:t>
            </a:r>
            <a:r>
              <a:rPr sz="2400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«Робототехника»,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 marR="8890">
              <a:lnSpc>
                <a:spcPct val="100000"/>
              </a:lnSpc>
            </a:pPr>
            <a:r>
              <a:rPr sz="24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«Информационная</a:t>
            </a:r>
            <a:r>
              <a:rPr sz="2400" spc="8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безопасность»</a:t>
            </a:r>
            <a:r>
              <a:rPr sz="2400" spc="7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400" spc="7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«Искусственный интеллект».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459105">
              <a:lnSpc>
                <a:spcPct val="100000"/>
              </a:lnSpc>
              <a:tabLst>
                <a:tab pos="1326515" algn="l"/>
                <a:tab pos="3240405" algn="l"/>
                <a:tab pos="5025390" algn="l"/>
                <a:tab pos="5628640" algn="l"/>
              </a:tabLst>
            </a:pPr>
            <a:r>
              <a:rPr sz="2400" spc="-2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Труд</a:t>
            </a:r>
            <a:r>
              <a:rPr sz="24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	</a:t>
            </a:r>
            <a:r>
              <a:rPr sz="2400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(технология)</a:t>
            </a:r>
            <a:r>
              <a:rPr sz="24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	</a:t>
            </a:r>
            <a:r>
              <a:rPr sz="2400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проводится</a:t>
            </a:r>
            <a:r>
              <a:rPr sz="24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	</a:t>
            </a:r>
            <a:r>
              <a:rPr sz="2400" spc="-2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по</a:t>
            </a:r>
            <a:r>
              <a:rPr sz="24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	</a:t>
            </a:r>
            <a:r>
              <a:rPr sz="2400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профилям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 marR="8890">
              <a:lnSpc>
                <a:spcPct val="100000"/>
              </a:lnSpc>
              <a:tabLst>
                <a:tab pos="1434465" algn="l"/>
                <a:tab pos="2322830" algn="l"/>
                <a:tab pos="3392170" algn="l"/>
                <a:tab pos="3689985" algn="l"/>
                <a:tab pos="5424805" algn="l"/>
                <a:tab pos="5721985" algn="l"/>
              </a:tabLst>
            </a:pPr>
            <a:r>
              <a:rPr sz="2400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«Культура</a:t>
            </a:r>
            <a:r>
              <a:rPr sz="24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	</a:t>
            </a:r>
            <a:r>
              <a:rPr sz="2400" spc="-2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дома,</a:t>
            </a:r>
            <a:r>
              <a:rPr sz="24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	</a:t>
            </a:r>
            <a:r>
              <a:rPr sz="2400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дизайн</a:t>
            </a:r>
            <a:r>
              <a:rPr sz="24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	</a:t>
            </a:r>
            <a:r>
              <a:rPr sz="2400" spc="-5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4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	</a:t>
            </a:r>
            <a:r>
              <a:rPr sz="2400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технология»</a:t>
            </a:r>
            <a:r>
              <a:rPr sz="24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	</a:t>
            </a:r>
            <a:r>
              <a:rPr sz="2400" spc="-5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4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	</a:t>
            </a:r>
            <a:r>
              <a:rPr sz="2400" spc="-4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«Техника, </a:t>
            </a:r>
            <a:r>
              <a:rPr sz="2400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технология</a:t>
            </a:r>
            <a:r>
              <a:rPr sz="2400" spc="-4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400" spc="-5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техническое</a:t>
            </a:r>
            <a:r>
              <a:rPr sz="2400" spc="-6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творчество».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 marR="5080" indent="446405" algn="just">
              <a:lnSpc>
                <a:spcPct val="100000"/>
              </a:lnSpc>
              <a:spcBef>
                <a:spcPts val="2885"/>
              </a:spcBef>
            </a:pPr>
            <a:r>
              <a:rPr sz="24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Скорректированы</a:t>
            </a:r>
            <a:r>
              <a:rPr sz="2400" spc="204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требования</a:t>
            </a:r>
            <a:r>
              <a:rPr sz="2400" spc="2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к</a:t>
            </a:r>
            <a:r>
              <a:rPr sz="2400" spc="204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муниципальным </a:t>
            </a:r>
            <a:r>
              <a:rPr sz="24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400" spc="57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    </a:t>
            </a:r>
            <a:r>
              <a:rPr sz="24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региональным</a:t>
            </a:r>
            <a:r>
              <a:rPr sz="2400" spc="58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    </a:t>
            </a:r>
            <a:r>
              <a:rPr sz="2400" spc="-2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предметно-</a:t>
            </a:r>
            <a:r>
              <a:rPr sz="2400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методическим </a:t>
            </a:r>
            <a:r>
              <a:rPr sz="24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комиссиям,</a:t>
            </a:r>
            <a:r>
              <a:rPr sz="2400" spc="7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 </a:t>
            </a:r>
            <a:r>
              <a:rPr sz="24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а</a:t>
            </a:r>
            <a:r>
              <a:rPr sz="2400" spc="8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 </a:t>
            </a:r>
            <a:r>
              <a:rPr sz="24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также</a:t>
            </a:r>
            <a:r>
              <a:rPr sz="2400" spc="7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 </a:t>
            </a:r>
            <a:r>
              <a:rPr sz="24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жюри</a:t>
            </a:r>
            <a:r>
              <a:rPr sz="2400" spc="7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 </a:t>
            </a:r>
            <a:r>
              <a:rPr sz="24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заключительного</a:t>
            </a:r>
            <a:r>
              <a:rPr sz="2400" spc="8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 </a:t>
            </a:r>
            <a:r>
              <a:rPr sz="2400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этапа олимпиады.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 marR="6350" indent="446405" algn="just">
              <a:lnSpc>
                <a:spcPct val="100000"/>
              </a:lnSpc>
              <a:spcBef>
                <a:spcPts val="2880"/>
              </a:spcBef>
            </a:pPr>
            <a:r>
              <a:rPr sz="24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Внесена</a:t>
            </a:r>
            <a:r>
              <a:rPr sz="2400" spc="13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формула</a:t>
            </a:r>
            <a:r>
              <a:rPr sz="2400" spc="12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для</a:t>
            </a:r>
            <a:r>
              <a:rPr sz="2400" spc="114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определения</a:t>
            </a:r>
            <a:r>
              <a:rPr sz="2400" spc="12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участника</a:t>
            </a:r>
            <a:r>
              <a:rPr sz="2400" spc="13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spc="-2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по </a:t>
            </a:r>
            <a:r>
              <a:rPr sz="2400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квоте.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743*542"/>
  <p:tag name="TABLE_ENDDRAG_RECT" val="155*119*743*54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1694</Words>
  <Application>Microsoft Office PowerPoint</Application>
  <PresentationFormat>Произвольный</PresentationFormat>
  <Paragraphs>407</Paragraphs>
  <Slides>38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38</vt:i4>
      </vt:variant>
    </vt:vector>
  </HeadingPairs>
  <TitlesOfParts>
    <vt:vector size="40" baseType="lpstr">
      <vt:lpstr>Office Theme</vt:lpstr>
      <vt:lpstr>1_Office Theme</vt:lpstr>
      <vt:lpstr>Слайд 1</vt:lpstr>
      <vt:lpstr>Нормативное обеспечение школьного  этапа  всероссийской олимпиады школьников</vt:lpstr>
      <vt:lpstr>Слайд 3</vt:lpstr>
      <vt:lpstr>http://vserosolimp.edsoo.ru</vt:lpstr>
      <vt:lpstr>Слайд 5</vt:lpstr>
      <vt:lpstr>Слайд 6</vt:lpstr>
      <vt:lpstr>Предметно-методические комиссии</vt:lpstr>
      <vt:lpstr>Слайд 8</vt:lpstr>
      <vt:lpstr>Изменения в Порядок проведения всероссийской олимпиаде школьников</vt:lpstr>
      <vt:lpstr>Школьный этап всероссийской  олимпиады школьников  по математике, биологии, физике, химии, астрономии и  информатике</vt:lpstr>
      <vt:lpstr>ШКОЛЬНЫЙ ЭТАП ВСЕРОССИЙСКОЙ ОЛИМПИАДЫ ШКОЛЬНИКОВ НА ПЛАТФОРМЕ «СИРИУС.КУРСЫ»</vt:lpstr>
      <vt:lpstr>ШКОЛЬНЫЙ ЭТАП ВСЕРОССИЙСКОЙ ОЛИМПИАДЫ ШКОЛЬНИКОВ НА ПЛАТФОРМЕ «СИРИУС.КУРСЫ»</vt:lpstr>
      <vt:lpstr>Организация школьного этапа ВсОШ на платформе «Сириус. Курсы» </vt:lpstr>
      <vt:lpstr>Алгоритм проведения ШЭ ВсОШ на платформе «Сириус.Курсы»</vt:lpstr>
      <vt:lpstr>СТРУКТУРА КОДА УЧАСТНИКА</vt:lpstr>
      <vt:lpstr>Заполнение таблицы с ФИО участников</vt:lpstr>
      <vt:lpstr>ВАЖНО</vt:lpstr>
      <vt:lpstr>              ВАЖНО</vt:lpstr>
      <vt:lpstr>В ДЕНЬ ПРОВЕДЕНИЯ ТУРА</vt:lpstr>
      <vt:lpstr>ВЫПОЛНЕНИЕ ЗАДАНИЙ ОЛИМПИАДЫ</vt:lpstr>
      <vt:lpstr>Академическая честность</vt:lpstr>
      <vt:lpstr>Слайд 22</vt:lpstr>
      <vt:lpstr>РАЗБОР ЗАДАНИЙ ОЛИМПИАДЫ</vt:lpstr>
      <vt:lpstr>РЕЗУЛЬТАТЫ ПРОВЕРКИ</vt:lpstr>
      <vt:lpstr>ПОДВЕДЕНИЕ ИТОГОВ</vt:lpstr>
      <vt:lpstr>Вопросы участников</vt:lpstr>
      <vt:lpstr>ИНФОРМАЦИОННЫЕ СИСТЕМЫ</vt:lpstr>
      <vt:lpstr> Школьный этап всероссийской  олимпиады школьников  по экологии, экономике, искусству (МХК), основам   безопасности жизнедеятельности и защиты Родины </vt:lpstr>
      <vt:lpstr>Организация школьного этапа ВсОШ на платформе «Сириус. Курсы» по заданиям РПМК </vt:lpstr>
      <vt:lpstr>Алгоритм проведения ШЭ ВсОШ</vt:lpstr>
      <vt:lpstr>Слайд 31</vt:lpstr>
      <vt:lpstr>Алгоритм проведения ШЭ ВсОШ</vt:lpstr>
      <vt:lpstr>Слайд 33</vt:lpstr>
      <vt:lpstr>ШКОЛЬНЫЙ ЭТАП ВСОШ 2025/26 МЕДИАМАТЕРИАЛЫ</vt:lpstr>
      <vt:lpstr>АРХИВ ЗАДАНИЙ ПРОШЛЫХ ЛЕТ</vt:lpstr>
      <vt:lpstr>Слайд 36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 (ШРИФТ  VERDANA  размер 18)</dc:title>
  <dc:creator>Пользватель</dc:creator>
  <cp:lastModifiedBy>User</cp:lastModifiedBy>
  <cp:revision>71</cp:revision>
  <dcterms:created xsi:type="dcterms:W3CDTF">2022-09-13T16:11:00Z</dcterms:created>
  <dcterms:modified xsi:type="dcterms:W3CDTF">2025-09-16T05:40:28Z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2022-09-09T23:00:00Z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2022-09-10T23:00:00Z</vt:filetime>
  </property>
  <property fmtid="{D5CDD505-2E9C-101B-9397-08002B2CF9AE}" pid="5" name="ICV">
    <vt:lpwstr>FC17E4BB161E4932928A76A24DF56FE7_12</vt:lpwstr>
  </property>
  <property fmtid="{D5CDD505-2E9C-101B-9397-08002B2CF9AE}" pid="6" name="KSOProductBuildVer">
    <vt:lpwstr>1049-12.2.0.22549</vt:lpwstr>
  </property>
</Properties>
</file>